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ctiveX/activeX1.xml" ContentType="application/vnd.ms-office.activeX+xml"/>
  <Override PartName="/ppt/activeX/activeX1.bin" ContentType="application/vnd.ms-office.activeX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ctiveX/activeX2.xml" ContentType="application/vnd.ms-office.activeX+xml"/>
  <Override PartName="/ppt/activeX/activeX2.bin" ContentType="application/vnd.ms-office.activeX"/>
  <Override PartName="/ppt/notesSlides/notesSlide25.xml" ContentType="application/vnd.openxmlformats-officedocument.presentationml.notesSlide+xml"/>
  <Override PartName="/ppt/activeX/activeX3.xml" ContentType="application/vnd.ms-office.activeX+xml"/>
  <Override PartName="/ppt/activeX/activeX3.bin" ContentType="application/vnd.ms-office.activeX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activeX/activeX4.xml" ContentType="application/vnd.ms-office.activeX+xml"/>
  <Override PartName="/ppt/activeX/activeX4.bin" ContentType="application/vnd.ms-office.activeX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</p:sldMasterIdLst>
  <p:notesMasterIdLst>
    <p:notesMasterId r:id="rId46"/>
  </p:notesMasterIdLst>
  <p:sldIdLst>
    <p:sldId id="256" r:id="rId2"/>
    <p:sldId id="292" r:id="rId3"/>
    <p:sldId id="344" r:id="rId4"/>
    <p:sldId id="509" r:id="rId5"/>
    <p:sldId id="510" r:id="rId6"/>
    <p:sldId id="513" r:id="rId7"/>
    <p:sldId id="514" r:id="rId8"/>
    <p:sldId id="515" r:id="rId9"/>
    <p:sldId id="516" r:id="rId10"/>
    <p:sldId id="517" r:id="rId11"/>
    <p:sldId id="518" r:id="rId12"/>
    <p:sldId id="519" r:id="rId13"/>
    <p:sldId id="520" r:id="rId14"/>
    <p:sldId id="260" r:id="rId15"/>
    <p:sldId id="521" r:id="rId16"/>
    <p:sldId id="522" r:id="rId17"/>
    <p:sldId id="523" r:id="rId18"/>
    <p:sldId id="524" r:id="rId19"/>
    <p:sldId id="525" r:id="rId20"/>
    <p:sldId id="497" r:id="rId21"/>
    <p:sldId id="526" r:id="rId22"/>
    <p:sldId id="508" r:id="rId23"/>
    <p:sldId id="473" r:id="rId24"/>
    <p:sldId id="474" r:id="rId25"/>
    <p:sldId id="475" r:id="rId26"/>
    <p:sldId id="476" r:id="rId27"/>
    <p:sldId id="477" r:id="rId28"/>
    <p:sldId id="478" r:id="rId29"/>
    <p:sldId id="479" r:id="rId30"/>
    <p:sldId id="480" r:id="rId31"/>
    <p:sldId id="527" r:id="rId32"/>
    <p:sldId id="528" r:id="rId33"/>
    <p:sldId id="436" r:id="rId34"/>
    <p:sldId id="482" r:id="rId35"/>
    <p:sldId id="485" r:id="rId36"/>
    <p:sldId id="486" r:id="rId37"/>
    <p:sldId id="487" r:id="rId38"/>
    <p:sldId id="488" r:id="rId39"/>
    <p:sldId id="467" r:id="rId40"/>
    <p:sldId id="468" r:id="rId41"/>
    <p:sldId id="469" r:id="rId42"/>
    <p:sldId id="470" r:id="rId43"/>
    <p:sldId id="471" r:id="rId44"/>
    <p:sldId id="472" r:id="rId4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2" autoAdjust="0"/>
    <p:restoredTop sz="89241" autoAdjust="0"/>
  </p:normalViewPr>
  <p:slideViewPr>
    <p:cSldViewPr snapToGrid="0">
      <p:cViewPr varScale="1">
        <p:scale>
          <a:sx n="69" d="100"/>
          <a:sy n="69" d="100"/>
        </p:scale>
        <p:origin x="90" y="49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A253E4B-54B1-4E59-8E11-26D620883BDC}" type="datetimeFigureOut">
              <a:rPr lang="zh-CN" altLang="en-US"/>
              <a:t>2017/7/16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C2FE86-6D57-4C79-AF63-1CCF3BCAF0AF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C6D4A40-41D7-43FB-A214-64D77961E64E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4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58424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5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73D073-3A48-4563-B566-732080D26E60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13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250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D39AF2-A1D2-4160-81EA-926E368FA97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2788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08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9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787D0BD6-514F-4AC3-B9B1-60A754CC3718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281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29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829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08F10E8-37F0-483D-883E-D57A40C38C1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69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9BB3D81C-3CE1-44B6-BB3F-FE348E3C0CBB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96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D39AF2-A1D2-4160-81EA-926E368FA97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19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374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88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8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0D39AF2-A1D2-4160-81EA-926E368FA97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21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8856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70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BE36E5-D3B9-4397-A63B-7243025725D4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23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7028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645EB23-C75F-4504-98E2-9AAC0BE2195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24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28247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11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A54672D-B249-4920-9646-03F83BE33895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416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4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28A38E-C0B1-4F3C-9170-D004A9169AD0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72518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31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31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37F005-DF9D-4A51-AE6E-9829F2D64C4C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1090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52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52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F87267F-51BD-49F2-A89E-26A688891733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64783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B1163BA-1847-4220-823A-C0A67C7D9214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23605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93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E281783-F25C-4C02-937C-E8F9819C5D4A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29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3027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13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76ED311-E444-49D3-BEC0-82BA3E783D96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30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2645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5640639-75BE-4761-8B87-F6DF5CC8861F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31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4332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95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3A97921-46FE-4B0A-B213-7407730A3C63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32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4848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54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 dirty="0"/>
          </a:p>
        </p:txBody>
      </p:sp>
      <p:sp>
        <p:nvSpPr>
          <p:cNvPr id="1054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C970138-7A33-4DFC-8A1F-4AFD3AA2F48A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34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4836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16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16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4B1BE6C-8042-4EB9-8FB2-0A37E48BC4D9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35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2524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36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136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CC8CD2E-A51D-4DA5-ADBC-D8FDDD071FEE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4959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5A9FEC2E-7959-4137-8B28-74BB3CDFC053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6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79682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889A7B91-7A0A-4718-9ACE-C9D9AB54FCEE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598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D64E761-A8DA-452B-8E57-F0F30321C164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38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3142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222250" y="722313"/>
            <a:ext cx="6413500" cy="3608387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xfrm>
            <a:off x="685800" y="4570413"/>
            <a:ext cx="5486400" cy="43307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3646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86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6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86B5267-E95D-461B-9425-6DE823302CB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7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51798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26C310C-A7C9-4AE8-971A-957946F7DFF9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8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761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27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7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C7F1A42-6DFD-4154-9F11-53D5DF2B6177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9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7250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47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47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24183ECC-FF1C-4B33-85AA-C0AA57E00798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10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17412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68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8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F08557A-14D5-4A82-91C3-5B2117DE2D08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11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5203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4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C5FDA8-51F1-4652-B732-7F66CB499985}" type="slidenum">
              <a:rPr lang="zh-CN" altLang="en-US">
                <a:latin typeface="Tahoma" panose="020B0604030504040204" pitchFamily="34" charset="0"/>
                <a:ea typeface="微软雅黑" panose="020B0503020204020204" pitchFamily="34" charset="-122"/>
              </a:rPr>
              <a:pPr>
                <a:spcBef>
                  <a:spcPct val="0"/>
                </a:spcBef>
              </a:pPr>
              <a:t>12</a:t>
            </a:fld>
            <a:endParaRPr lang="zh-CN" altLang="en-US" dirty="0">
              <a:latin typeface="Tahoma" panose="020B060403050404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44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6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rcRect t="613"/>
          <a:stretch>
            <a:fillRect/>
          </a:stretch>
        </p:blipFill>
        <p:spPr bwMode="auto">
          <a:xfrm>
            <a:off x="0" y="357188"/>
            <a:ext cx="1905000" cy="626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608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6" t="398"/>
          <a:stretch/>
        </p:blipFill>
        <p:spPr>
          <a:xfrm>
            <a:off x="8570794" y="6976"/>
            <a:ext cx="3621206" cy="6851024"/>
          </a:xfrm>
          <a:custGeom>
            <a:avLst/>
            <a:gdLst>
              <a:gd name="connsiteX0" fmla="*/ 0 w 3621206"/>
              <a:gd name="connsiteY0" fmla="*/ 0 h 6830704"/>
              <a:gd name="connsiteX1" fmla="*/ 3621206 w 3621206"/>
              <a:gd name="connsiteY1" fmla="*/ 0 h 6830704"/>
              <a:gd name="connsiteX2" fmla="*/ 3621206 w 3621206"/>
              <a:gd name="connsiteY2" fmla="*/ 6830704 h 6830704"/>
              <a:gd name="connsiteX3" fmla="*/ 0 w 3621206"/>
              <a:gd name="connsiteY3" fmla="*/ 6830704 h 6830704"/>
              <a:gd name="connsiteX4" fmla="*/ 0 w 3621206"/>
              <a:gd name="connsiteY4" fmla="*/ 3562404 h 6830704"/>
              <a:gd name="connsiteX5" fmla="*/ 1109051 w 3621206"/>
              <a:gd name="connsiteY5" fmla="*/ 3562404 h 6830704"/>
              <a:gd name="connsiteX6" fmla="*/ 1142772 w 3621206"/>
              <a:gd name="connsiteY6" fmla="*/ 3590226 h 6830704"/>
              <a:gd name="connsiteX7" fmla="*/ 1363781 w 3621206"/>
              <a:gd name="connsiteY7" fmla="*/ 3657735 h 6830704"/>
              <a:gd name="connsiteX8" fmla="*/ 1584790 w 3621206"/>
              <a:gd name="connsiteY8" fmla="*/ 3590226 h 6830704"/>
              <a:gd name="connsiteX9" fmla="*/ 1616867 w 3621206"/>
              <a:gd name="connsiteY9" fmla="*/ 3563760 h 6830704"/>
              <a:gd name="connsiteX10" fmla="*/ 1621391 w 3621206"/>
              <a:gd name="connsiteY10" fmla="*/ 3586167 h 6830704"/>
              <a:gd name="connsiteX11" fmla="*/ 1706796 w 3621206"/>
              <a:gd name="connsiteY11" fmla="*/ 3642777 h 6830704"/>
              <a:gd name="connsiteX12" fmla="*/ 1792201 w 3621206"/>
              <a:gd name="connsiteY12" fmla="*/ 3586167 h 6830704"/>
              <a:gd name="connsiteX13" fmla="*/ 1798449 w 3621206"/>
              <a:gd name="connsiteY13" fmla="*/ 3555221 h 6830704"/>
              <a:gd name="connsiteX14" fmla="*/ 1798948 w 3621206"/>
              <a:gd name="connsiteY14" fmla="*/ 3555120 h 6830704"/>
              <a:gd name="connsiteX15" fmla="*/ 1855558 w 3621206"/>
              <a:gd name="connsiteY15" fmla="*/ 3469715 h 6830704"/>
              <a:gd name="connsiteX16" fmla="*/ 1855173 w 3621206"/>
              <a:gd name="connsiteY16" fmla="*/ 3467810 h 6830704"/>
              <a:gd name="connsiteX17" fmla="*/ 1877338 w 3621206"/>
              <a:gd name="connsiteY17" fmla="*/ 3452866 h 6830704"/>
              <a:gd name="connsiteX18" fmla="*/ 1897202 w 3621206"/>
              <a:gd name="connsiteY18" fmla="*/ 3423404 h 6830704"/>
              <a:gd name="connsiteX19" fmla="*/ 1897291 w 3621206"/>
              <a:gd name="connsiteY19" fmla="*/ 3422966 h 6830704"/>
              <a:gd name="connsiteX20" fmla="*/ 1921108 w 3621206"/>
              <a:gd name="connsiteY20" fmla="*/ 3418157 h 6830704"/>
              <a:gd name="connsiteX21" fmla="*/ 1977718 w 3621206"/>
              <a:gd name="connsiteY21" fmla="*/ 3332752 h 6830704"/>
              <a:gd name="connsiteX22" fmla="*/ 1976564 w 3621206"/>
              <a:gd name="connsiteY22" fmla="*/ 3327035 h 6830704"/>
              <a:gd name="connsiteX23" fmla="*/ 1984326 w 3621206"/>
              <a:gd name="connsiteY23" fmla="*/ 3325468 h 6830704"/>
              <a:gd name="connsiteX24" fmla="*/ 2040936 w 3621206"/>
              <a:gd name="connsiteY24" fmla="*/ 3240063 h 6830704"/>
              <a:gd name="connsiteX25" fmla="*/ 2035358 w 3621206"/>
              <a:gd name="connsiteY25" fmla="*/ 3212436 h 6830704"/>
              <a:gd name="connsiteX26" fmla="*/ 2039563 w 3621206"/>
              <a:gd name="connsiteY26" fmla="*/ 3213285 h 6830704"/>
              <a:gd name="connsiteX27" fmla="*/ 2124968 w 3621206"/>
              <a:gd name="connsiteY27" fmla="*/ 3156675 h 6830704"/>
              <a:gd name="connsiteX28" fmla="*/ 2125144 w 3621206"/>
              <a:gd name="connsiteY28" fmla="*/ 3155804 h 6830704"/>
              <a:gd name="connsiteX29" fmla="*/ 2137774 w 3621206"/>
              <a:gd name="connsiteY29" fmla="*/ 3137071 h 6830704"/>
              <a:gd name="connsiteX30" fmla="*/ 2145058 w 3621206"/>
              <a:gd name="connsiteY30" fmla="*/ 3100992 h 6830704"/>
              <a:gd name="connsiteX31" fmla="*/ 2052369 w 3621206"/>
              <a:gd name="connsiteY31" fmla="*/ 3008303 h 6830704"/>
              <a:gd name="connsiteX32" fmla="*/ 1986828 w 3621206"/>
              <a:gd name="connsiteY32" fmla="*/ 3035451 h 6830704"/>
              <a:gd name="connsiteX33" fmla="*/ 1983981 w 3621206"/>
              <a:gd name="connsiteY33" fmla="*/ 3039673 h 6830704"/>
              <a:gd name="connsiteX34" fmla="*/ 1981559 w 3621206"/>
              <a:gd name="connsiteY34" fmla="*/ 3039184 h 6830704"/>
              <a:gd name="connsiteX35" fmla="*/ 1945480 w 3621206"/>
              <a:gd name="connsiteY35" fmla="*/ 3046468 h 6830704"/>
              <a:gd name="connsiteX36" fmla="*/ 1936794 w 3621206"/>
              <a:gd name="connsiteY36" fmla="*/ 3052324 h 6830704"/>
              <a:gd name="connsiteX37" fmla="*/ 1934413 w 3621206"/>
              <a:gd name="connsiteY37" fmla="*/ 3050719 h 6830704"/>
              <a:gd name="connsiteX38" fmla="*/ 1877278 w 3621206"/>
              <a:gd name="connsiteY38" fmla="*/ 3039184 h 6830704"/>
              <a:gd name="connsiteX39" fmla="*/ 1831599 w 3621206"/>
              <a:gd name="connsiteY39" fmla="*/ 3048406 h 6830704"/>
              <a:gd name="connsiteX40" fmla="*/ 1787629 w 3621206"/>
              <a:gd name="connsiteY40" fmla="*/ 3018761 h 6830704"/>
              <a:gd name="connsiteX41" fmla="*/ 1730494 w 3621206"/>
              <a:gd name="connsiteY41" fmla="*/ 3007226 h 6830704"/>
              <a:gd name="connsiteX42" fmla="*/ 1674078 w 3621206"/>
              <a:gd name="connsiteY42" fmla="*/ 3018616 h 6830704"/>
              <a:gd name="connsiteX43" fmla="*/ 1668805 w 3621206"/>
              <a:gd name="connsiteY43" fmla="*/ 3011007 h 6830704"/>
              <a:gd name="connsiteX44" fmla="*/ 1443445 w 3621206"/>
              <a:gd name="connsiteY44" fmla="*/ 2875190 h 6830704"/>
              <a:gd name="connsiteX45" fmla="*/ 1419367 w 3621206"/>
              <a:gd name="connsiteY45" fmla="*/ 2872763 h 6830704"/>
              <a:gd name="connsiteX46" fmla="*/ 1419367 w 3621206"/>
              <a:gd name="connsiteY46" fmla="*/ 313898 h 6830704"/>
              <a:gd name="connsiteX47" fmla="*/ 0 w 3621206"/>
              <a:gd name="connsiteY47" fmla="*/ 313898 h 6830704"/>
              <a:gd name="connsiteX48" fmla="*/ 0 w 3621206"/>
              <a:gd name="connsiteY48" fmla="*/ 0 h 6830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621206" h="6830704">
                <a:moveTo>
                  <a:pt x="0" y="0"/>
                </a:moveTo>
                <a:lnTo>
                  <a:pt x="3621206" y="0"/>
                </a:lnTo>
                <a:lnTo>
                  <a:pt x="3621206" y="6830704"/>
                </a:lnTo>
                <a:lnTo>
                  <a:pt x="0" y="6830704"/>
                </a:lnTo>
                <a:lnTo>
                  <a:pt x="0" y="3562404"/>
                </a:lnTo>
                <a:lnTo>
                  <a:pt x="1109051" y="3562404"/>
                </a:lnTo>
                <a:lnTo>
                  <a:pt x="1142772" y="3590226"/>
                </a:lnTo>
                <a:cubicBezTo>
                  <a:pt x="1205860" y="3632848"/>
                  <a:pt x="1281914" y="3657735"/>
                  <a:pt x="1363781" y="3657735"/>
                </a:cubicBezTo>
                <a:cubicBezTo>
                  <a:pt x="1445648" y="3657735"/>
                  <a:pt x="1521702" y="3632848"/>
                  <a:pt x="1584790" y="3590226"/>
                </a:cubicBezTo>
                <a:lnTo>
                  <a:pt x="1616867" y="3563760"/>
                </a:lnTo>
                <a:lnTo>
                  <a:pt x="1621391" y="3586167"/>
                </a:lnTo>
                <a:cubicBezTo>
                  <a:pt x="1635462" y="3619435"/>
                  <a:pt x="1668403" y="3642777"/>
                  <a:pt x="1706796" y="3642777"/>
                </a:cubicBezTo>
                <a:cubicBezTo>
                  <a:pt x="1745189" y="3642777"/>
                  <a:pt x="1778130" y="3619435"/>
                  <a:pt x="1792201" y="3586167"/>
                </a:cubicBezTo>
                <a:lnTo>
                  <a:pt x="1798449" y="3555221"/>
                </a:lnTo>
                <a:lnTo>
                  <a:pt x="1798948" y="3555120"/>
                </a:lnTo>
                <a:cubicBezTo>
                  <a:pt x="1832215" y="3541049"/>
                  <a:pt x="1855558" y="3508108"/>
                  <a:pt x="1855558" y="3469715"/>
                </a:cubicBezTo>
                <a:lnTo>
                  <a:pt x="1855173" y="3467810"/>
                </a:lnTo>
                <a:lnTo>
                  <a:pt x="1877338" y="3452866"/>
                </a:lnTo>
                <a:cubicBezTo>
                  <a:pt x="1885725" y="3444480"/>
                  <a:pt x="1892512" y="3434493"/>
                  <a:pt x="1897202" y="3423404"/>
                </a:cubicBezTo>
                <a:lnTo>
                  <a:pt x="1897291" y="3422966"/>
                </a:lnTo>
                <a:lnTo>
                  <a:pt x="1921108" y="3418157"/>
                </a:lnTo>
                <a:cubicBezTo>
                  <a:pt x="1954375" y="3404086"/>
                  <a:pt x="1977718" y="3371145"/>
                  <a:pt x="1977718" y="3332752"/>
                </a:cubicBezTo>
                <a:lnTo>
                  <a:pt x="1976564" y="3327035"/>
                </a:lnTo>
                <a:lnTo>
                  <a:pt x="1984326" y="3325468"/>
                </a:lnTo>
                <a:cubicBezTo>
                  <a:pt x="2017593" y="3311397"/>
                  <a:pt x="2040936" y="3278456"/>
                  <a:pt x="2040936" y="3240063"/>
                </a:cubicBezTo>
                <a:lnTo>
                  <a:pt x="2035358" y="3212436"/>
                </a:lnTo>
                <a:lnTo>
                  <a:pt x="2039563" y="3213285"/>
                </a:lnTo>
                <a:cubicBezTo>
                  <a:pt x="2077956" y="3213285"/>
                  <a:pt x="2110897" y="3189943"/>
                  <a:pt x="2124968" y="3156675"/>
                </a:cubicBezTo>
                <a:lnTo>
                  <a:pt x="2125144" y="3155804"/>
                </a:lnTo>
                <a:lnTo>
                  <a:pt x="2137774" y="3137071"/>
                </a:lnTo>
                <a:cubicBezTo>
                  <a:pt x="2142464" y="3125982"/>
                  <a:pt x="2145058" y="3113790"/>
                  <a:pt x="2145058" y="3100992"/>
                </a:cubicBezTo>
                <a:cubicBezTo>
                  <a:pt x="2145058" y="3049801"/>
                  <a:pt x="2103560" y="3008303"/>
                  <a:pt x="2052369" y="3008303"/>
                </a:cubicBezTo>
                <a:cubicBezTo>
                  <a:pt x="2026774" y="3008303"/>
                  <a:pt x="2003601" y="3018678"/>
                  <a:pt x="1986828" y="3035451"/>
                </a:cubicBezTo>
                <a:lnTo>
                  <a:pt x="1983981" y="3039673"/>
                </a:lnTo>
                <a:lnTo>
                  <a:pt x="1981559" y="3039184"/>
                </a:lnTo>
                <a:cubicBezTo>
                  <a:pt x="1968761" y="3039184"/>
                  <a:pt x="1956569" y="3041778"/>
                  <a:pt x="1945480" y="3046468"/>
                </a:cubicBezTo>
                <a:lnTo>
                  <a:pt x="1936794" y="3052324"/>
                </a:lnTo>
                <a:lnTo>
                  <a:pt x="1934413" y="3050719"/>
                </a:lnTo>
                <a:cubicBezTo>
                  <a:pt x="1916852" y="3043291"/>
                  <a:pt x="1897545" y="3039184"/>
                  <a:pt x="1877278" y="3039184"/>
                </a:cubicBezTo>
                <a:lnTo>
                  <a:pt x="1831599" y="3048406"/>
                </a:lnTo>
                <a:lnTo>
                  <a:pt x="1787629" y="3018761"/>
                </a:lnTo>
                <a:cubicBezTo>
                  <a:pt x="1770068" y="3011333"/>
                  <a:pt x="1750761" y="3007226"/>
                  <a:pt x="1730494" y="3007226"/>
                </a:cubicBezTo>
                <a:lnTo>
                  <a:pt x="1674078" y="3018616"/>
                </a:lnTo>
                <a:lnTo>
                  <a:pt x="1668805" y="3011007"/>
                </a:lnTo>
                <a:cubicBezTo>
                  <a:pt x="1612414" y="2942678"/>
                  <a:pt x="1533508" y="2893620"/>
                  <a:pt x="1443445" y="2875190"/>
                </a:cubicBezTo>
                <a:lnTo>
                  <a:pt x="1419367" y="2872763"/>
                </a:lnTo>
                <a:lnTo>
                  <a:pt x="1419367" y="313898"/>
                </a:lnTo>
                <a:lnTo>
                  <a:pt x="0" y="313898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509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blipFill dpi="0" rotWithShape="1">
          <a:blip r:embed="rId2">
            <a:alphaModFix amt="2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9495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090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blipFill dpi="0" rotWithShape="1">
          <a:blip r:embed="rId2">
            <a:alphaModFix amt="20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265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dpi="0" rotWithShape="1">
          <a:blip r:embed="rId2">
            <a:alphaModFix amt="7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9136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0567988" y="9525"/>
            <a:ext cx="1609725" cy="204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7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4943475"/>
            <a:ext cx="13430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2977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6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818563" y="0"/>
            <a:ext cx="33623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185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8391525" y="1514475"/>
            <a:ext cx="3800475" cy="534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0291763" y="376238"/>
            <a:ext cx="12763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58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25 -0.10857 L 0.1125 -0.10857 C 0.10899 -0.10926 0.10534 -0.10972 0.10196 -0.11065 C 0.10066 -0.11111 0.09961 -0.11227 0.09844 -0.11273 C 0.09532 -0.11435 0.09219 -0.11551 0.08907 -0.1169 C 0.0875 -0.11759 0.08594 -0.11852 0.08438 -0.11898 C 0.08243 -0.11968 0.08034 -0.12014 0.07852 -0.12107 C 0.07605 -0.12222 0.07383 -0.125 0.07149 -0.12523 C 0.05352 -0.12847 0.06368 -0.12709 0.04102 -0.1294 L -0.03515 -0.12732 C -0.0371 -0.12732 -0.03906 -0.12593 -0.04101 -0.12523 C -0.04375 -0.12454 -0.04648 -0.12408 -0.04921 -0.12315 C -0.05429 -0.12153 -0.05299 -0.1213 -0.05742 -0.11898 C -0.05898 -0.11829 -0.06054 -0.11759 -0.0621 -0.1169 C -0.06328 -0.11551 -0.06458 -0.11459 -0.06562 -0.11273 C -0.06809 -0.10903 -0.06992 -0.10371 -0.07265 -0.10023 L -0.07617 -0.09607 C -0.07695 -0.09398 -0.07799 -0.09213 -0.07851 -0.08982 C -0.07955 -0.08588 -0.08085 -0.07732 -0.08085 -0.07732 C -0.08046 -0.06644 -0.0832 -0.04607 -0.07734 -0.03565 C -0.0763 -0.03403 -0.075 -0.03287 -0.07382 -0.03148 C -0.07226 -0.02292 -0.07265 -0.0213 -0.06562 -0.0169 L -0.05859 -0.01273 C -0.04622 0.00185 -0.05768 -0.01019 -0.02343 -0.00648 C -0.0207 -0.00625 -0.01796 -0.00556 -0.01523 -0.0044 C -0.0121 -0.00347 -0.00911 -0.00023 -0.00585 -0.00023 L -4.375E-6 -0.00023 L -4.375E-6 -0.00023 " pathEditMode="relative" ptsTypes="AAAAAAAAAAAAAAAAAAAAAAAAAA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4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3"/>
          <p:cNvGrpSpPr/>
          <p:nvPr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8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" name="图片 2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31750" y="4467225"/>
            <a:ext cx="5657850" cy="2390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组合 3"/>
          <p:cNvGrpSpPr/>
          <p:nvPr userDrawn="1"/>
        </p:nvGrpSpPr>
        <p:grpSpPr bwMode="auto">
          <a:xfrm>
            <a:off x="-1406842" y="-116522"/>
            <a:ext cx="2008187" cy="706437"/>
            <a:chOff x="248784" y="452514"/>
            <a:chExt cx="2009094" cy="706492"/>
          </a:xfrm>
        </p:grpSpPr>
        <p:pic>
          <p:nvPicPr>
            <p:cNvPr id="12" name="图片 4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flipH="1">
              <a:off x="248784" y="452514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图片 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1105192" y="587426"/>
              <a:ext cx="1152686" cy="571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45567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-0.00023 L -0.00091 -7.40741E-7 C 0.0026 0.00116 0.00625 0.00185 0.00976 0.00394 C 0.01133 0.00463 0.0125 0.00718 0.01432 0.0081 C 0.01771 0.00949 0.02122 0.00949 0.02487 0.00995 C 0.03593 0.01181 0.03984 0.01111 0.04948 0.01389 C 0.05091 0.01482 0.05234 0.01574 0.05416 0.01644 C 0.05638 0.01713 0.05885 0.01736 0.0612 0.01829 C 0.0638 0.01945 0.06666 0.02107 0.0694 0.02245 C 0.07057 0.02338 0.07161 0.02407 0.07291 0.02477 C 0.07539 0.02546 0.07825 0.02616 0.08112 0.02662 C 0.08216 0.02755 0.08333 0.02824 0.0845 0.02894 C 0.08815 0.03009 0.09271 0.02986 0.09622 0.0331 C 0.09752 0.03403 0.09857 0.03611 0.09987 0.03727 C 0.10208 0.03889 0.10455 0.03889 0.1069 0.04144 C 0.11484 0.05093 0.11107 0.04815 0.11732 0.05116 C 0.11862 0.05301 0.11966 0.05509 0.12096 0.05579 C 0.122 0.05671 0.1233 0.05671 0.12435 0.0581 C 0.12682 0.06042 0.12903 0.06366 0.13138 0.06644 L 0.13502 0.0706 C 0.13607 0.07199 0.1375 0.07292 0.13841 0.07477 C 0.13971 0.07662 0.14062 0.07917 0.14205 0.08079 C 0.14427 0.08403 0.14909 0.08935 0.14909 0.08958 L 0.14909 0.08935 " pathEditMode="relative" rAng="0" ptsTypes="AAAAAAAAAAAAAAAAAAAAAA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1524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itchFamily="2" charset="-122"/>
          <a:ea typeface="等线 Light" pitchFamily="2" charset="-122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0.png"/><Relationship Id="rId13" Type="http://schemas.openxmlformats.org/officeDocument/2006/relationships/image" Target="../media/image1350.png"/><Relationship Id="rId18" Type="http://schemas.openxmlformats.org/officeDocument/2006/relationships/image" Target="../media/image1400.png"/><Relationship Id="rId3" Type="http://schemas.openxmlformats.org/officeDocument/2006/relationships/image" Target="../media/image39.png"/><Relationship Id="rId21" Type="http://schemas.openxmlformats.org/officeDocument/2006/relationships/image" Target="../media/image1440.png"/><Relationship Id="rId7" Type="http://schemas.openxmlformats.org/officeDocument/2006/relationships/image" Target="../media/image1330.png"/><Relationship Id="rId12" Type="http://schemas.openxmlformats.org/officeDocument/2006/relationships/image" Target="../media/image1320.png"/><Relationship Id="rId17" Type="http://schemas.openxmlformats.org/officeDocument/2006/relationships/image" Target="../media/image139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80.png"/><Relationship Id="rId20" Type="http://schemas.openxmlformats.org/officeDocument/2006/relationships/image" Target="../media/image1430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1310.png"/><Relationship Id="rId15" Type="http://schemas.openxmlformats.org/officeDocument/2006/relationships/image" Target="../media/image1370.png"/><Relationship Id="rId10" Type="http://schemas.openxmlformats.org/officeDocument/2006/relationships/image" Target="../media/image1300.png"/><Relationship Id="rId19" Type="http://schemas.openxmlformats.org/officeDocument/2006/relationships/image" Target="../media/image1420.png"/><Relationship Id="rId9" Type="http://schemas.openxmlformats.org/officeDocument/2006/relationships/image" Target="../media/image1280.png"/><Relationship Id="rId14" Type="http://schemas.openxmlformats.org/officeDocument/2006/relationships/image" Target="../media/image1360.png"/><Relationship Id="rId22" Type="http://schemas.openxmlformats.org/officeDocument/2006/relationships/image" Target="../media/image14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0.png"/><Relationship Id="rId13" Type="http://schemas.openxmlformats.org/officeDocument/2006/relationships/image" Target="../media/image1560.png"/><Relationship Id="rId18" Type="http://schemas.openxmlformats.org/officeDocument/2006/relationships/image" Target="../media/image1610.png"/><Relationship Id="rId3" Type="http://schemas.openxmlformats.org/officeDocument/2006/relationships/image" Target="../media/image40.png"/><Relationship Id="rId21" Type="http://schemas.openxmlformats.org/officeDocument/2006/relationships/image" Target="../media/image1640.png"/><Relationship Id="rId7" Type="http://schemas.openxmlformats.org/officeDocument/2006/relationships/image" Target="../media/image1450.png"/><Relationship Id="rId12" Type="http://schemas.openxmlformats.org/officeDocument/2006/relationships/image" Target="../media/image1540.png"/><Relationship Id="rId17" Type="http://schemas.openxmlformats.org/officeDocument/2006/relationships/image" Target="../media/image160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590.png"/><Relationship Id="rId20" Type="http://schemas.openxmlformats.org/officeDocument/2006/relationships/image" Target="../media/image16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0.png"/><Relationship Id="rId11" Type="http://schemas.openxmlformats.org/officeDocument/2006/relationships/image" Target="../media/image1510.png"/><Relationship Id="rId5" Type="http://schemas.openxmlformats.org/officeDocument/2006/relationships/image" Target="../media/image1480.png"/><Relationship Id="rId15" Type="http://schemas.openxmlformats.org/officeDocument/2006/relationships/image" Target="../media/image1580.png"/><Relationship Id="rId10" Type="http://schemas.openxmlformats.org/officeDocument/2006/relationships/image" Target="../media/image1530.png"/><Relationship Id="rId19" Type="http://schemas.openxmlformats.org/officeDocument/2006/relationships/image" Target="../media/image1620.png"/><Relationship Id="rId4" Type="http://schemas.openxmlformats.org/officeDocument/2006/relationships/image" Target="../media/image1471.png"/><Relationship Id="rId9" Type="http://schemas.openxmlformats.org/officeDocument/2006/relationships/image" Target="../media/image1520.png"/><Relationship Id="rId14" Type="http://schemas.openxmlformats.org/officeDocument/2006/relationships/image" Target="../media/image157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10.png"/><Relationship Id="rId13" Type="http://schemas.openxmlformats.org/officeDocument/2006/relationships/image" Target="../media/image4910.png"/><Relationship Id="rId1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311.png"/><Relationship Id="rId12" Type="http://schemas.openxmlformats.org/officeDocument/2006/relationships/image" Target="../media/image4810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10.png"/><Relationship Id="rId11" Type="http://schemas.openxmlformats.org/officeDocument/2006/relationships/image" Target="../media/image4710.png"/><Relationship Id="rId5" Type="http://schemas.openxmlformats.org/officeDocument/2006/relationships/image" Target="../media/image4111.png"/><Relationship Id="rId15" Type="http://schemas.openxmlformats.org/officeDocument/2006/relationships/image" Target="../media/image43.png"/><Relationship Id="rId10" Type="http://schemas.openxmlformats.org/officeDocument/2006/relationships/image" Target="../media/image4610.png"/><Relationship Id="rId19" Type="http://schemas.openxmlformats.org/officeDocument/2006/relationships/image" Target="../media/image47.png"/><Relationship Id="rId4" Type="http://schemas.openxmlformats.org/officeDocument/2006/relationships/image" Target="../media/image3511.png"/><Relationship Id="rId9" Type="http://schemas.openxmlformats.org/officeDocument/2006/relationships/image" Target="../media/image4510.png"/><Relationship Id="rId1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3" Type="http://schemas.openxmlformats.org/officeDocument/2006/relationships/image" Target="../media/image49.png"/><Relationship Id="rId7" Type="http://schemas.openxmlformats.org/officeDocument/2006/relationships/image" Target="../media/image611.png"/><Relationship Id="rId12" Type="http://schemas.openxmlformats.org/officeDocument/2006/relationships/image" Target="../media/image660.png"/><Relationship Id="rId17" Type="http://schemas.openxmlformats.org/officeDocument/2006/relationships/image" Target="../media/image7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0.png"/><Relationship Id="rId11" Type="http://schemas.openxmlformats.org/officeDocument/2006/relationships/image" Target="../media/image651.png"/><Relationship Id="rId5" Type="http://schemas.openxmlformats.org/officeDocument/2006/relationships/image" Target="../media/image600.png"/><Relationship Id="rId15" Type="http://schemas.openxmlformats.org/officeDocument/2006/relationships/image" Target="../media/image690.png"/><Relationship Id="rId10" Type="http://schemas.openxmlformats.org/officeDocument/2006/relationships/image" Target="../media/image641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13" Type="http://schemas.openxmlformats.org/officeDocument/2006/relationships/image" Target="../media/image1730.png"/><Relationship Id="rId18" Type="http://schemas.openxmlformats.org/officeDocument/2006/relationships/image" Target="../media/image1780.png"/><Relationship Id="rId26" Type="http://schemas.openxmlformats.org/officeDocument/2006/relationships/image" Target="../media/image1860.png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811.png"/><Relationship Id="rId7" Type="http://schemas.openxmlformats.org/officeDocument/2006/relationships/image" Target="../media/image50.wmf"/><Relationship Id="rId12" Type="http://schemas.openxmlformats.org/officeDocument/2006/relationships/image" Target="../media/image1720.png"/><Relationship Id="rId17" Type="http://schemas.openxmlformats.org/officeDocument/2006/relationships/image" Target="../media/image1770.png"/><Relationship Id="rId25" Type="http://schemas.openxmlformats.org/officeDocument/2006/relationships/image" Target="../media/image1650.png"/><Relationship Id="rId33" Type="http://schemas.openxmlformats.org/officeDocument/2006/relationships/image" Target="../media/image193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1760.png"/><Relationship Id="rId20" Type="http://schemas.openxmlformats.org/officeDocument/2006/relationships/image" Target="../media/image1800.png"/><Relationship Id="rId29" Type="http://schemas.openxmlformats.org/officeDocument/2006/relationships/image" Target="../media/image1890.png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710.png"/><Relationship Id="rId24" Type="http://schemas.openxmlformats.org/officeDocument/2006/relationships/image" Target="../media/image1840.png"/><Relationship Id="rId32" Type="http://schemas.openxmlformats.org/officeDocument/2006/relationships/image" Target="../media/image1920.png"/><Relationship Id="rId5" Type="http://schemas.openxmlformats.org/officeDocument/2006/relationships/image" Target="../media/image1670.png"/><Relationship Id="rId15" Type="http://schemas.openxmlformats.org/officeDocument/2006/relationships/image" Target="../media/image1750.png"/><Relationship Id="rId23" Type="http://schemas.openxmlformats.org/officeDocument/2006/relationships/image" Target="../media/image1830.png"/><Relationship Id="rId28" Type="http://schemas.openxmlformats.org/officeDocument/2006/relationships/image" Target="../media/image1880.png"/><Relationship Id="rId10" Type="http://schemas.openxmlformats.org/officeDocument/2006/relationships/image" Target="../media/image1700.png"/><Relationship Id="rId19" Type="http://schemas.openxmlformats.org/officeDocument/2006/relationships/image" Target="../media/image1790.png"/><Relationship Id="rId31" Type="http://schemas.openxmlformats.org/officeDocument/2006/relationships/image" Target="../media/image1911.png"/><Relationship Id="rId4" Type="http://schemas.openxmlformats.org/officeDocument/2006/relationships/image" Target="../media/image1660.png"/><Relationship Id="rId9" Type="http://schemas.openxmlformats.org/officeDocument/2006/relationships/image" Target="../media/image1690.png"/><Relationship Id="rId14" Type="http://schemas.openxmlformats.org/officeDocument/2006/relationships/image" Target="../media/image1740.png"/><Relationship Id="rId22" Type="http://schemas.openxmlformats.org/officeDocument/2006/relationships/image" Target="../media/image1820.png"/><Relationship Id="rId27" Type="http://schemas.openxmlformats.org/officeDocument/2006/relationships/image" Target="../media/image1870.png"/><Relationship Id="rId30" Type="http://schemas.openxmlformats.org/officeDocument/2006/relationships/image" Target="../media/image190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0.png"/><Relationship Id="rId13" Type="http://schemas.openxmlformats.org/officeDocument/2006/relationships/image" Target="../media/image2030.png"/><Relationship Id="rId18" Type="http://schemas.openxmlformats.org/officeDocument/2006/relationships/image" Target="../media/image50.wmf"/><Relationship Id="rId26" Type="http://schemas.openxmlformats.org/officeDocument/2006/relationships/image" Target="../media/image2120.png"/><Relationship Id="rId3" Type="http://schemas.openxmlformats.org/officeDocument/2006/relationships/notesSlide" Target="../notesSlides/notesSlide12.xml"/><Relationship Id="rId21" Type="http://schemas.openxmlformats.org/officeDocument/2006/relationships/image" Target="../media/image2070.png"/><Relationship Id="rId34" Type="http://schemas.openxmlformats.org/officeDocument/2006/relationships/image" Target="../media/image2200.png"/><Relationship Id="rId7" Type="http://schemas.openxmlformats.org/officeDocument/2006/relationships/image" Target="../media/image1970.png"/><Relationship Id="rId12" Type="http://schemas.openxmlformats.org/officeDocument/2006/relationships/image" Target="../media/image2020.png"/><Relationship Id="rId17" Type="http://schemas.openxmlformats.org/officeDocument/2006/relationships/oleObject" Target="../embeddings/oleObject4.bin"/><Relationship Id="rId25" Type="http://schemas.openxmlformats.org/officeDocument/2006/relationships/image" Target="../media/image2112.png"/><Relationship Id="rId33" Type="http://schemas.openxmlformats.org/officeDocument/2006/relationships/image" Target="../media/image219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060.png"/><Relationship Id="rId20" Type="http://schemas.openxmlformats.org/officeDocument/2006/relationships/image" Target="../media/image50.wmf"/><Relationship Id="rId29" Type="http://schemas.openxmlformats.org/officeDocument/2006/relationships/image" Target="../media/image2150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60.png"/><Relationship Id="rId11" Type="http://schemas.openxmlformats.org/officeDocument/2006/relationships/image" Target="../media/image2011.png"/><Relationship Id="rId24" Type="http://schemas.openxmlformats.org/officeDocument/2006/relationships/image" Target="../media/image2100.png"/><Relationship Id="rId32" Type="http://schemas.openxmlformats.org/officeDocument/2006/relationships/image" Target="../media/image2180.png"/><Relationship Id="rId5" Type="http://schemas.openxmlformats.org/officeDocument/2006/relationships/image" Target="../media/image1950.png"/><Relationship Id="rId15" Type="http://schemas.openxmlformats.org/officeDocument/2006/relationships/image" Target="../media/image2050.png"/><Relationship Id="rId23" Type="http://schemas.openxmlformats.org/officeDocument/2006/relationships/image" Target="../media/image2090.png"/><Relationship Id="rId28" Type="http://schemas.openxmlformats.org/officeDocument/2006/relationships/image" Target="../media/image2140.png"/><Relationship Id="rId36" Type="http://schemas.openxmlformats.org/officeDocument/2006/relationships/image" Target="../media/image1850.png"/><Relationship Id="rId10" Type="http://schemas.openxmlformats.org/officeDocument/2006/relationships/image" Target="../media/image2000.png"/><Relationship Id="rId19" Type="http://schemas.openxmlformats.org/officeDocument/2006/relationships/oleObject" Target="../embeddings/oleObject4.bin"/><Relationship Id="rId31" Type="http://schemas.openxmlformats.org/officeDocument/2006/relationships/image" Target="../media/image2170.png"/><Relationship Id="rId9" Type="http://schemas.openxmlformats.org/officeDocument/2006/relationships/image" Target="../media/image1991.png"/><Relationship Id="rId14" Type="http://schemas.openxmlformats.org/officeDocument/2006/relationships/image" Target="../media/image2040.png"/><Relationship Id="rId22" Type="http://schemas.openxmlformats.org/officeDocument/2006/relationships/image" Target="../media/image2080.png"/><Relationship Id="rId27" Type="http://schemas.openxmlformats.org/officeDocument/2006/relationships/image" Target="../media/image2130.png"/><Relationship Id="rId30" Type="http://schemas.openxmlformats.org/officeDocument/2006/relationships/image" Target="../media/image2160.png"/><Relationship Id="rId35" Type="http://schemas.openxmlformats.org/officeDocument/2006/relationships/image" Target="../media/image2212.png"/><Relationship Id="rId4" Type="http://schemas.openxmlformats.org/officeDocument/2006/relationships/image" Target="../media/image1940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0.png"/><Relationship Id="rId18" Type="http://schemas.openxmlformats.org/officeDocument/2006/relationships/image" Target="../media/image2270.png"/><Relationship Id="rId26" Type="http://schemas.openxmlformats.org/officeDocument/2006/relationships/image" Target="../media/image2370.png"/><Relationship Id="rId3" Type="http://schemas.openxmlformats.org/officeDocument/2006/relationships/image" Target="../media/image2220.png"/><Relationship Id="rId21" Type="http://schemas.openxmlformats.org/officeDocument/2006/relationships/image" Target="../media/image2230.png"/><Relationship Id="rId17" Type="http://schemas.openxmlformats.org/officeDocument/2006/relationships/image" Target="../media/image2231.png"/><Relationship Id="rId25" Type="http://schemas.openxmlformats.org/officeDocument/2006/relationships/image" Target="../media/image235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60.png"/><Relationship Id="rId20" Type="http://schemas.openxmlformats.org/officeDocument/2006/relationships/image" Target="../media/image230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60.png"/><Relationship Id="rId24" Type="http://schemas.openxmlformats.org/officeDocument/2006/relationships/image" Target="../media/image2340.png"/><Relationship Id="rId5" Type="http://schemas.openxmlformats.org/officeDocument/2006/relationships/image" Target="../media/image2250.png"/><Relationship Id="rId23" Type="http://schemas.openxmlformats.org/officeDocument/2006/relationships/image" Target="../media/image2320.png"/><Relationship Id="rId19" Type="http://schemas.openxmlformats.org/officeDocument/2006/relationships/image" Target="../media/image2280.png"/><Relationship Id="rId9" Type="http://schemas.openxmlformats.org/officeDocument/2006/relationships/image" Target="../media/image2290.png"/><Relationship Id="rId4" Type="http://schemas.openxmlformats.org/officeDocument/2006/relationships/image" Target="../media/image2241.png"/><Relationship Id="rId22" Type="http://schemas.openxmlformats.org/officeDocument/2006/relationships/image" Target="../media/image23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51.jpe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24" Type="http://schemas.openxmlformats.org/officeDocument/2006/relationships/image" Target="../media/image84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3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9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3.png"/><Relationship Id="rId5" Type="http://schemas.openxmlformats.org/officeDocument/2006/relationships/image" Target="../media/image52.wmf"/><Relationship Id="rId4" Type="http://schemas.openxmlformats.org/officeDocument/2006/relationships/oleObject" Target="../embeddings/oleObject5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88.png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99.png"/><Relationship Id="rId11" Type="http://schemas.openxmlformats.org/officeDocument/2006/relationships/image" Target="../media/image64.wmf"/><Relationship Id="rId5" Type="http://schemas.openxmlformats.org/officeDocument/2006/relationships/image" Target="../media/image2660.png"/><Relationship Id="rId10" Type="http://schemas.openxmlformats.org/officeDocument/2006/relationships/image" Target="../media/image91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20.png"/><Relationship Id="rId5" Type="http://schemas.openxmlformats.org/officeDocument/2006/relationships/image" Target="../media/image2650.png"/><Relationship Id="rId4" Type="http://schemas.openxmlformats.org/officeDocument/2006/relationships/image" Target="../media/image27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8.png"/><Relationship Id="rId13" Type="http://schemas.openxmlformats.org/officeDocument/2006/relationships/image" Target="../media/image93.wmf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970.png"/><Relationship Id="rId12" Type="http://schemas.openxmlformats.org/officeDocument/2006/relationships/image" Target="../media/image3020.png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96.png"/><Relationship Id="rId11" Type="http://schemas.openxmlformats.org/officeDocument/2006/relationships/image" Target="../media/image3010.png"/><Relationship Id="rId5" Type="http://schemas.openxmlformats.org/officeDocument/2006/relationships/image" Target="../media/image295.png"/><Relationship Id="rId10" Type="http://schemas.openxmlformats.org/officeDocument/2006/relationships/image" Target="../media/image3000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29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94.wmf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05.png"/><Relationship Id="rId5" Type="http://schemas.openxmlformats.org/officeDocument/2006/relationships/image" Target="../media/image95.jpeg"/><Relationship Id="rId4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0.png"/><Relationship Id="rId13" Type="http://schemas.openxmlformats.org/officeDocument/2006/relationships/image" Target="../media/image287.png"/><Relationship Id="rId3" Type="http://schemas.openxmlformats.org/officeDocument/2006/relationships/image" Target="../media/image2810.png"/><Relationship Id="rId7" Type="http://schemas.openxmlformats.org/officeDocument/2006/relationships/image" Target="../media/image2770.png"/><Relationship Id="rId12" Type="http://schemas.openxmlformats.org/officeDocument/2006/relationships/image" Target="../media/image2860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9.xml"/><Relationship Id="rId11" Type="http://schemas.openxmlformats.org/officeDocument/2006/relationships/image" Target="../media/image2850.png"/><Relationship Id="rId5" Type="http://schemas.openxmlformats.org/officeDocument/2006/relationships/image" Target="../media/image2830.png"/><Relationship Id="rId15" Type="http://schemas.openxmlformats.org/officeDocument/2006/relationships/image" Target="../media/image289.png"/><Relationship Id="rId10" Type="http://schemas.openxmlformats.org/officeDocument/2006/relationships/image" Target="../media/image2800.png"/><Relationship Id="rId4" Type="http://schemas.openxmlformats.org/officeDocument/2006/relationships/image" Target="../media/image2820.png"/><Relationship Id="rId9" Type="http://schemas.openxmlformats.org/officeDocument/2006/relationships/image" Target="../media/image2790.png"/><Relationship Id="rId14" Type="http://schemas.openxmlformats.org/officeDocument/2006/relationships/image" Target="../media/image28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9.xml"/><Relationship Id="rId1" Type="http://schemas.openxmlformats.org/officeDocument/2006/relationships/video" Target="file:///D:\&#26412;&#22320;&#30913;&#30424;%20(L)\&#29289;&#29702;&#35838;&#20214;\&#29289;&#29702;&#35838;&#20214;\&#21035;&#20154;&#35838;&#20214;\&#29289;&#29702;&#23398;&#30005;&#23376;&#25945;&#26696;%20(E)\&#26222;&#36890;&#29289;&#29702;&#23398;\&#31532;&#21313;&#19968;&#31456;\&#38669;&#32819;&#25928;&#24212;.avi" TargetMode="External"/><Relationship Id="rId5" Type="http://schemas.openxmlformats.org/officeDocument/2006/relationships/image" Target="../media/image97.jpe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98.wmf"/><Relationship Id="rId4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9.png"/><Relationship Id="rId18" Type="http://schemas.openxmlformats.org/officeDocument/2006/relationships/image" Target="../media/image3240.png"/><Relationship Id="rId3" Type="http://schemas.openxmlformats.org/officeDocument/2006/relationships/image" Target="../media/image3090.png"/><Relationship Id="rId21" Type="http://schemas.openxmlformats.org/officeDocument/2006/relationships/image" Target="../media/image3270.png"/><Relationship Id="rId7" Type="http://schemas.openxmlformats.org/officeDocument/2006/relationships/image" Target="../media/image313.png"/><Relationship Id="rId12" Type="http://schemas.openxmlformats.org/officeDocument/2006/relationships/image" Target="../media/image318.png"/><Relationship Id="rId17" Type="http://schemas.openxmlformats.org/officeDocument/2006/relationships/image" Target="../media/image306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3040.png"/><Relationship Id="rId20" Type="http://schemas.openxmlformats.org/officeDocument/2006/relationships/image" Target="../media/image32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12.png"/><Relationship Id="rId11" Type="http://schemas.openxmlformats.org/officeDocument/2006/relationships/image" Target="../media/image3170.png"/><Relationship Id="rId15" Type="http://schemas.openxmlformats.org/officeDocument/2006/relationships/image" Target="../media/image303.png"/><Relationship Id="rId10" Type="http://schemas.openxmlformats.org/officeDocument/2006/relationships/image" Target="../media/image3160.png"/><Relationship Id="rId19" Type="http://schemas.openxmlformats.org/officeDocument/2006/relationships/image" Target="../media/image3250.png"/><Relationship Id="rId4" Type="http://schemas.openxmlformats.org/officeDocument/2006/relationships/image" Target="../media/image3100.png"/><Relationship Id="rId9" Type="http://schemas.openxmlformats.org/officeDocument/2006/relationships/image" Target="../media/image3150.png"/><Relationship Id="rId14" Type="http://schemas.openxmlformats.org/officeDocument/2006/relationships/image" Target="../media/image320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13" Type="http://schemas.openxmlformats.org/officeDocument/2006/relationships/image" Target="../media/image3310.png"/><Relationship Id="rId3" Type="http://schemas.openxmlformats.org/officeDocument/2006/relationships/image" Target="../media/image3280.png"/><Relationship Id="rId7" Type="http://schemas.openxmlformats.org/officeDocument/2006/relationships/image" Target="../media/image311.png"/><Relationship Id="rId12" Type="http://schemas.openxmlformats.org/officeDocument/2006/relationships/image" Target="../media/image33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80.png"/><Relationship Id="rId11" Type="http://schemas.openxmlformats.org/officeDocument/2006/relationships/image" Target="../media/image323.png"/><Relationship Id="rId5" Type="http://schemas.openxmlformats.org/officeDocument/2006/relationships/image" Target="../media/image3070.png"/><Relationship Id="rId15" Type="http://schemas.openxmlformats.org/officeDocument/2006/relationships/image" Target="../media/image3401.png"/><Relationship Id="rId10" Type="http://schemas.openxmlformats.org/officeDocument/2006/relationships/image" Target="../media/image3221.png"/><Relationship Id="rId4" Type="http://schemas.openxmlformats.org/officeDocument/2006/relationships/image" Target="../media/image3290.png"/><Relationship Id="rId9" Type="http://schemas.openxmlformats.org/officeDocument/2006/relationships/image" Target="../media/image3212.png"/><Relationship Id="rId14" Type="http://schemas.openxmlformats.org/officeDocument/2006/relationships/image" Target="../media/image33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0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2.wmf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90.png"/><Relationship Id="rId5" Type="http://schemas.openxmlformats.org/officeDocument/2006/relationships/image" Target="../media/image21.emf"/><Relationship Id="rId15" Type="http://schemas.openxmlformats.org/officeDocument/2006/relationships/image" Target="../media/image23.png"/><Relationship Id="rId10" Type="http://schemas.openxmlformats.org/officeDocument/2006/relationships/image" Target="../media/image180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910.png"/><Relationship Id="rId1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9.png"/><Relationship Id="rId3" Type="http://schemas.openxmlformats.org/officeDocument/2006/relationships/image" Target="../media/image425.png"/><Relationship Id="rId7" Type="http://schemas.openxmlformats.org/officeDocument/2006/relationships/image" Target="../media/image438.png"/><Relationship Id="rId2" Type="http://schemas.openxmlformats.org/officeDocument/2006/relationships/image" Target="../media/image27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7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image" Target="../media/image290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4.png"/><Relationship Id="rId5" Type="http://schemas.openxmlformats.org/officeDocument/2006/relationships/image" Target="../media/image423.png"/><Relationship Id="rId4" Type="http://schemas.openxmlformats.org/officeDocument/2006/relationships/image" Target="../media/image4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0.png"/><Relationship Id="rId3" Type="http://schemas.openxmlformats.org/officeDocument/2006/relationships/image" Target="../media/image27.png"/><Relationship Id="rId7" Type="http://schemas.openxmlformats.org/officeDocument/2006/relationships/image" Target="../media/image3311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11.png"/><Relationship Id="rId11" Type="http://schemas.openxmlformats.org/officeDocument/2006/relationships/image" Target="../media/image32.png"/><Relationship Id="rId5" Type="http://schemas.openxmlformats.org/officeDocument/2006/relationships/image" Target="../media/image29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0.png"/><Relationship Id="rId13" Type="http://schemas.openxmlformats.org/officeDocument/2006/relationships/image" Target="../media/image820.png"/><Relationship Id="rId3" Type="http://schemas.openxmlformats.org/officeDocument/2006/relationships/image" Target="../media/image34.png"/><Relationship Id="rId7" Type="http://schemas.openxmlformats.org/officeDocument/2006/relationships/image" Target="../media/image700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85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60.png"/><Relationship Id="rId11" Type="http://schemas.openxmlformats.org/officeDocument/2006/relationships/image" Target="../media/image800.png"/><Relationship Id="rId5" Type="http://schemas.openxmlformats.org/officeDocument/2006/relationships/image" Target="../media/image750.png"/><Relationship Id="rId15" Type="http://schemas.openxmlformats.org/officeDocument/2006/relationships/image" Target="../media/image840.png"/><Relationship Id="rId10" Type="http://schemas.openxmlformats.org/officeDocument/2006/relationships/image" Target="../media/image790.png"/><Relationship Id="rId4" Type="http://schemas.openxmlformats.org/officeDocument/2006/relationships/image" Target="../media/image740.png"/><Relationship Id="rId9" Type="http://schemas.openxmlformats.org/officeDocument/2006/relationships/image" Target="../media/image35.png"/><Relationship Id="rId14" Type="http://schemas.openxmlformats.org/officeDocument/2006/relationships/image" Target="../media/image8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30.png"/><Relationship Id="rId18" Type="http://schemas.openxmlformats.org/officeDocument/2006/relationships/image" Target="../media/image970.png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010.png"/><Relationship Id="rId7" Type="http://schemas.openxmlformats.org/officeDocument/2006/relationships/image" Target="../media/image910.png"/><Relationship Id="rId12" Type="http://schemas.openxmlformats.org/officeDocument/2006/relationships/image" Target="../media/image920.png"/><Relationship Id="rId17" Type="http://schemas.openxmlformats.org/officeDocument/2006/relationships/image" Target="../media/image960.png"/><Relationship Id="rId2" Type="http://schemas.openxmlformats.org/officeDocument/2006/relationships/slideLayout" Target="../slideLayouts/slideLayout9.xml"/><Relationship Id="rId16" Type="http://schemas.openxmlformats.org/officeDocument/2006/relationships/image" Target="../media/image950.png"/><Relationship Id="rId20" Type="http://schemas.openxmlformats.org/officeDocument/2006/relationships/image" Target="../media/image1000.png"/><Relationship Id="rId1" Type="http://schemas.openxmlformats.org/officeDocument/2006/relationships/vmlDrawing" Target="../drawings/vmlDrawing2.vml"/><Relationship Id="rId6" Type="http://schemas.openxmlformats.org/officeDocument/2006/relationships/image" Target="../media/image900.png"/><Relationship Id="rId11" Type="http://schemas.openxmlformats.org/officeDocument/2006/relationships/image" Target="../media/image23.wmf"/><Relationship Id="rId5" Type="http://schemas.openxmlformats.org/officeDocument/2006/relationships/image" Target="../media/image890.png"/><Relationship Id="rId15" Type="http://schemas.openxmlformats.org/officeDocument/2006/relationships/image" Target="../media/image870.png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980.png"/><Relationship Id="rId4" Type="http://schemas.openxmlformats.org/officeDocument/2006/relationships/image" Target="../media/image36.png"/><Relationship Id="rId9" Type="http://schemas.openxmlformats.org/officeDocument/2006/relationships/image" Target="../media/image23.wmf"/><Relationship Id="rId14" Type="http://schemas.openxmlformats.org/officeDocument/2006/relationships/image" Target="../media/image940.png"/><Relationship Id="rId22" Type="http://schemas.openxmlformats.org/officeDocument/2006/relationships/image" Target="../media/image10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0.pn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3" Type="http://schemas.openxmlformats.org/officeDocument/2006/relationships/image" Target="../media/image37.png"/><Relationship Id="rId21" Type="http://schemas.openxmlformats.org/officeDocument/2006/relationships/image" Target="../media/image1200.png"/><Relationship Id="rId7" Type="http://schemas.openxmlformats.org/officeDocument/2006/relationships/image" Target="../media/image107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60.png"/><Relationship Id="rId11" Type="http://schemas.openxmlformats.org/officeDocument/2006/relationships/image" Target="../media/image1100.png"/><Relationship Id="rId5" Type="http://schemas.openxmlformats.org/officeDocument/2006/relationships/image" Target="../media/image1050.png"/><Relationship Id="rId15" Type="http://schemas.openxmlformats.org/officeDocument/2006/relationships/image" Target="../media/image1140.png"/><Relationship Id="rId10" Type="http://schemas.openxmlformats.org/officeDocument/2006/relationships/image" Target="../media/image990.png"/><Relationship Id="rId19" Type="http://schemas.openxmlformats.org/officeDocument/2006/relationships/image" Target="../media/image1180.png"/><Relationship Id="rId4" Type="http://schemas.openxmlformats.org/officeDocument/2006/relationships/image" Target="../media/image1040.png"/><Relationship Id="rId9" Type="http://schemas.openxmlformats.org/officeDocument/2006/relationships/image" Target="../media/image1090.png"/><Relationship Id="rId14" Type="http://schemas.openxmlformats.org/officeDocument/2006/relationships/image" Target="../media/image1130.png"/><Relationship Id="rId22" Type="http://schemas.openxmlformats.org/officeDocument/2006/relationships/image" Target="../media/image12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0.png"/><Relationship Id="rId3" Type="http://schemas.openxmlformats.org/officeDocument/2006/relationships/image" Target="../media/image38.png"/><Relationship Id="rId7" Type="http://schemas.openxmlformats.org/officeDocument/2006/relationships/image" Target="../media/image12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60.png"/><Relationship Id="rId5" Type="http://schemas.openxmlformats.org/officeDocument/2006/relationships/image" Target="../media/image1250.png"/><Relationship Id="rId4" Type="http://schemas.openxmlformats.org/officeDocument/2006/relationships/image" Target="../media/image12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920875" y="885825"/>
            <a:ext cx="1246188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66775" y="1214438"/>
            <a:ext cx="809625" cy="433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463213" y="5557838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35750" y="4733925"/>
            <a:ext cx="13716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直接连接符 2"/>
          <p:cNvCxnSpPr/>
          <p:nvPr/>
        </p:nvCxnSpPr>
        <p:spPr>
          <a:xfrm>
            <a:off x="6886937" y="4623340"/>
            <a:ext cx="5068232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5">
                    <a:lumMod val="40000"/>
                    <a:lumOff val="60000"/>
                  </a:schemeClr>
                </a:gs>
                <a:gs pos="85000">
                  <a:schemeClr val="accent5">
                    <a:lumMod val="95000"/>
                    <a:lumOff val="5000"/>
                  </a:schemeClr>
                </a:gs>
                <a:gs pos="100000">
                  <a:schemeClr val="accent5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6635751" y="3137922"/>
            <a:ext cx="5378450" cy="14465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大学物理</a:t>
            </a:r>
            <a:endParaRPr lang="en-US" altLang="zh-CN" sz="4400" dirty="0">
              <a:latin typeface="微软雅黑" pitchFamily="34" charset="-122"/>
              <a:ea typeface="微软雅黑" pitchFamily="34" charset="-122"/>
            </a:endParaRPr>
          </a:p>
          <a:p>
            <a:pPr algn="r"/>
            <a:r>
              <a:rPr lang="zh-CN" altLang="en-US" sz="4400" dirty="0">
                <a:latin typeface="微软雅黑" pitchFamily="34" charset="-122"/>
                <a:ea typeface="微软雅黑" pitchFamily="34" charset="-122"/>
              </a:rPr>
              <a:t> 磁场对电流的作用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8016875" y="4806950"/>
            <a:ext cx="3997325" cy="523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戴占海</a:t>
            </a:r>
          </a:p>
        </p:txBody>
      </p:sp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8016875" y="5402263"/>
            <a:ext cx="399732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r"/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QQ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13576003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0195 -0.00741 L 0.30195 -0.00718 L 0.18151 -0.00394 L 0.12721 -0.00209 L -8.33333E-7 -0.00023 L -8.33333E-7 3.33333E-6 " pathEditMode="relative" rAng="0" ptsTypes="AA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4" y="3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592 -0.00023 L 0.07592 -0.00023 L 5.20833E-6 -0.00023 L 5.20833E-6 -0.00023 " pathEditMode="relative" ptsTypes="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38 0.00116 L 0.18138 0.00139 L 0.10872 0.00348 C 0.08945 0.00348 0.07031 0.00232 0.05117 0.00116 C 0.04492 0.00093 0.0388 -0.00046 0.03242 -0.00092 C 0.02474 -0.00115 0.01679 -0.00092 0.00911 -0.00092 L 0.00911 -0.00069 " pathEditMode="relative" rAng="0" ptsTypes="AAAAA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620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5 -0.00209 L 0.18165 -0.00185 L 0.05743 -0.00023 C 0.03972 0.00023 0.02227 0.00208 0.00456 0.00208 C 0.003 0.00208 -4.58333E-6 -0.00023 -4.58333E-6 2.96296E-6 L -4.58333E-6 -0.00023 L -4.58333E-6 2.96296E-6 " pathEditMode="relative" rAng="0" ptsTypes="AAAAAAA">
                                      <p:cBhvr>
                                        <p:cTn id="12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64 -0.00208 L 0.18164 -0.00185 L 0.05742 -0.00023 C 0.03971 0.00023 0.02227 0.00208 0.00456 0.00208 C 0.003 0.00208 -1.25E-6 -0.00023 -1.25E-6 3.7037E-7 L -1.25E-6 -0.00023 L -1.25E-6 3.7037E-7 " pathEditMode="relative" rAng="0" ptsTypes="AAAAAAA">
                                      <p:cBhvr>
                                        <p:cTn id="14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9" y="20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844 -0.00023 L 0.09844 -0.00023 L 8.95833E-6 -0.00023 L 8.95833E-6 -0.00023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58 -0.00023 L 0.09258 -0.00023 L 7.5E-6 -0.00023 L 7.5E-6 -0.00023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197 -0.14814 L -0.21197 -0.14814 C -0.20429 -0.14675 -0.19635 -0.14583 -0.18866 -0.14398 C -0.17642 -0.14143 -0.18228 -0.14282 -0.17109 -0.13981 C -0.16692 -0.1375 -0.16236 -0.13472 -0.1582 -0.13379 C -0.15507 -0.13287 -0.15182 -0.1324 -0.14882 -0.13148 C -0.14674 -0.13101 -0.14491 -0.13009 -0.14296 -0.12962 C -0.13984 -0.1287 -0.13658 -0.12824 -0.13359 -0.12731 C -0.13189 -0.12685 -0.13033 -0.12615 -0.1289 -0.12546 C -0.12877 -0.12523 -0.12004 -0.12013 -0.11835 -0.11898 L -0.11484 -0.11712 L -0.11132 -0.11481 C -0.10885 -0.1118 -0.10156 -0.10185 -0.0996 -0.10046 C -0.09765 -0.09907 -0.0957 -0.09745 -0.09374 -0.09629 C -0.09257 -0.09537 -0.09127 -0.09513 -0.09023 -0.09398 C -0.08775 -0.09166 -0.08554 -0.08842 -0.0832 -0.08564 C -0.08202 -0.08425 -0.08098 -0.0824 -0.07968 -0.08148 L -0.07616 -0.07962 C -0.06939 -0.07152 -0.0759 -0.07847 -0.06913 -0.07314 C -0.05898 -0.0655 -0.06913 -0.07199 -0.06093 -0.06712 C -0.04869 -0.05254 -0.06757 -0.07453 -0.05273 -0.05879 C -0.05025 -0.05601 -0.0483 -0.05185 -0.0457 -0.05046 C -0.04452 -0.04953 -0.04322 -0.0493 -0.04218 -0.04814 C -0.04088 -0.04722 -0.03984 -0.04513 -0.03866 -0.04398 C -0.03866 -0.04398 -0.02981 -0.03888 -0.02812 -0.03796 C -0.02695 -0.03703 -0.02551 -0.03703 -0.0246 -0.03564 C -0.01653 -0.02615 -0.02017 -0.02893 -0.01406 -0.02546 C -0.00728 -0.0074 -0.01627 -0.02847 -0.0082 -0.01712 C -0.00051 -0.00625 -0.01106 -0.01388 -0.00234 -0.00879 C 0.00027 -0.00185 6.45833E-6 -0.00486 6.45833E-6 -0.00023 L 6.45833E-6 -0.00023 " pathEditMode="relative" ptsTypes="AAAAAAAAAAAAAAAAAAAAAAAAAAAAAAA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5 -0.10393 L -0.175 -0.10393 C -0.16536 -0.10254 -0.15547 -0.10509 -0.14635 -0.09977 C -0.14258 -0.09768 -0.14127 -0.09653 -0.13685 -0.0956 C -0.13203 -0.09467 -0.12734 -0.09444 -0.12252 -0.09352 C -0.11979 -0.09305 -0.11706 -0.09213 -0.11419 -0.09143 C -0.10638 -0.08657 -0.11471 -0.0912 -0.1 -0.08703 C -0.09726 -0.08634 -0.0944 -0.08449 -0.09167 -0.08287 C -0.08633 -0.07639 -0.0901 -0.07986 -0.08333 -0.07662 C -0.08216 -0.07592 -0.08099 -0.075 -0.07982 -0.0743 C -0.07825 -0.07361 -0.07669 -0.07315 -0.075 -0.07222 C -0.07383 -0.07176 -0.07265 -0.07083 -0.07148 -0.07014 C -0.06953 -0.06921 -0.06745 -0.06898 -0.06549 -0.06805 C -0.05807 -0.06481 -0.06588 -0.06759 -0.05833 -0.0618 C -0.05612 -0.05995 -0.05364 -0.05879 -0.0513 -0.05741 L -0.04049 -0.05116 L -0.03698 -0.04907 L -0.03333 -0.04699 L -0.0263 -0.03842 L -0.02265 -0.03426 C -0.01627 -0.01736 -0.02461 -0.03773 -0.01667 -0.02361 C -0.01133 -0.01412 -0.01771 -0.01921 -0.01081 -0.01504 C -0.00963 -0.01366 -0.00846 -0.01203 -0.00716 -0.01088 C -0.00612 -0.00995 -0.00456 -0.01018 -0.00364 -0.00879 C -0.00247 -0.00717 -0.00208 -0.0044 -0.0013 -0.00254 C -0.00091 -0.00162 -0.00052 -0.00116 -4.58333E-6 -0.00023 L -4.58333E-6 -0.00023 " pathEditMode="relative" ptsTypes="AAAAAAAAAAAAAAAAAAAAAAAAA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4148" name="Rectangle 4"/>
              <p:cNvSpPr>
                <a:spLocks noChangeArrowheads="1"/>
              </p:cNvSpPr>
              <p:nvPr/>
            </p:nvSpPr>
            <p:spPr bwMode="auto">
              <a:xfrm>
                <a:off x="1881187" y="428625"/>
                <a:ext cx="9595195" cy="13843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 eaLnBrk="1" hangingPunct="1">
                  <a:spcBef>
                    <a:spcPct val="50000"/>
                  </a:spcBef>
                  <a:defRPr/>
                </a:pPr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kumimoji="1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6</a:t>
                </a:r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：载流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的长直导线一侧，有另一导线水平放置，长为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，通有电流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，两者在同一平面。求水平导线所受磁力大小和方向。</a:t>
                </a:r>
              </a:p>
            </p:txBody>
          </p:sp>
        </mc:Choice>
        <mc:Fallback xmlns="">
          <p:sp>
            <p:nvSpPr>
              <p:cNvPr id="134148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81187" y="428625"/>
                <a:ext cx="9595195" cy="1384300"/>
              </a:xfrm>
              <a:prstGeom prst="rect">
                <a:avLst/>
              </a:prstGeom>
              <a:blipFill>
                <a:blip r:embed="rId3"/>
                <a:stretch>
                  <a:fillRect l="-1334" t="-4405" r="-4956" b="-11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4149" name="Rectangle 5"/>
          <p:cNvSpPr>
            <a:spLocks noChangeArrowheads="1"/>
          </p:cNvSpPr>
          <p:nvPr/>
        </p:nvSpPr>
        <p:spPr bwMode="auto">
          <a:xfrm>
            <a:off x="1881187" y="1893094"/>
            <a:ext cx="5393068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解：取图示坐标系，因为水平导线处于不均匀磁场中，在电流元处的磁场大小</a:t>
            </a:r>
          </a:p>
        </p:txBody>
      </p:sp>
      <p:sp>
        <p:nvSpPr>
          <p:cNvPr id="73732" name="AutoShape 51"/>
          <p:cNvSpPr>
            <a:spLocks noChangeAspect="1" noChangeArrowheads="1" noTextEdit="1"/>
          </p:cNvSpPr>
          <p:nvPr/>
        </p:nvSpPr>
        <p:spPr bwMode="auto">
          <a:xfrm>
            <a:off x="3359151" y="5145088"/>
            <a:ext cx="2143125" cy="171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2101133" y="3226373"/>
                <a:ext cx="163499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33" y="3226373"/>
                <a:ext cx="1634999" cy="8989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4165135" y="3394891"/>
                <a:ext cx="2493440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5135" y="3394891"/>
                <a:ext cx="2493440" cy="586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7511425" y="1924844"/>
            <a:ext cx="3984008" cy="4176713"/>
            <a:chOff x="7511425" y="1924844"/>
            <a:chExt cx="3984008" cy="4176713"/>
          </a:xfrm>
        </p:grpSpPr>
        <p:grpSp>
          <p:nvGrpSpPr>
            <p:cNvPr id="73739" name="Group 109"/>
            <p:cNvGrpSpPr>
              <a:grpSpLocks/>
            </p:cNvGrpSpPr>
            <p:nvPr/>
          </p:nvGrpSpPr>
          <p:grpSpPr bwMode="auto">
            <a:xfrm>
              <a:off x="7623515" y="1924844"/>
              <a:ext cx="3816323" cy="4176713"/>
              <a:chOff x="3198" y="935"/>
              <a:chExt cx="2404" cy="2631"/>
            </a:xfrm>
          </p:grpSpPr>
          <p:sp>
            <p:nvSpPr>
              <p:cNvPr id="73749" name="Rectangle 106"/>
              <p:cNvSpPr>
                <a:spLocks noChangeArrowheads="1"/>
              </p:cNvSpPr>
              <p:nvPr/>
            </p:nvSpPr>
            <p:spPr bwMode="auto">
              <a:xfrm>
                <a:off x="3198" y="935"/>
                <a:ext cx="2404" cy="2631"/>
              </a:xfrm>
              <a:prstGeom prst="rect">
                <a:avLst/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750" name="Line 8"/>
              <p:cNvSpPr>
                <a:spLocks noChangeShapeType="1"/>
              </p:cNvSpPr>
              <p:nvPr/>
            </p:nvSpPr>
            <p:spPr bwMode="auto">
              <a:xfrm>
                <a:off x="3398" y="981"/>
                <a:ext cx="0" cy="24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1" name="Line 10"/>
              <p:cNvSpPr>
                <a:spLocks noChangeShapeType="1"/>
              </p:cNvSpPr>
              <p:nvPr/>
            </p:nvSpPr>
            <p:spPr bwMode="auto">
              <a:xfrm>
                <a:off x="3424" y="2115"/>
                <a:ext cx="208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2" name="Line 12"/>
              <p:cNvSpPr>
                <a:spLocks noChangeShapeType="1"/>
              </p:cNvSpPr>
              <p:nvPr/>
            </p:nvSpPr>
            <p:spPr bwMode="auto">
              <a:xfrm flipV="1">
                <a:off x="4201" y="1893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3" name="Line 13"/>
              <p:cNvSpPr>
                <a:spLocks noChangeShapeType="1"/>
              </p:cNvSpPr>
              <p:nvPr/>
            </p:nvSpPr>
            <p:spPr bwMode="auto">
              <a:xfrm>
                <a:off x="4513" y="2115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4" name="Line 14"/>
              <p:cNvSpPr>
                <a:spLocks noChangeShapeType="1"/>
              </p:cNvSpPr>
              <p:nvPr/>
            </p:nvSpPr>
            <p:spPr bwMode="auto">
              <a:xfrm>
                <a:off x="4531" y="2133"/>
                <a:ext cx="94" cy="0"/>
              </a:xfrm>
              <a:prstGeom prst="line">
                <a:avLst/>
              </a:prstGeom>
              <a:noFill/>
              <a:ln w="762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5" name="Line 15"/>
              <p:cNvSpPr>
                <a:spLocks noChangeShapeType="1"/>
              </p:cNvSpPr>
              <p:nvPr/>
            </p:nvSpPr>
            <p:spPr bwMode="auto">
              <a:xfrm>
                <a:off x="4694" y="2115"/>
                <a:ext cx="0" cy="38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6" name="Line 16"/>
              <p:cNvSpPr>
                <a:spLocks noChangeShapeType="1"/>
              </p:cNvSpPr>
              <p:nvPr/>
            </p:nvSpPr>
            <p:spPr bwMode="auto">
              <a:xfrm flipV="1">
                <a:off x="4558" y="1752"/>
                <a:ext cx="0" cy="336"/>
              </a:xfrm>
              <a:prstGeom prst="line">
                <a:avLst/>
              </a:prstGeom>
              <a:noFill/>
              <a:ln w="38100">
                <a:solidFill>
                  <a:schemeClr val="hlink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7" name="Line 17"/>
              <p:cNvSpPr>
                <a:spLocks noChangeShapeType="1"/>
              </p:cNvSpPr>
              <p:nvPr/>
            </p:nvSpPr>
            <p:spPr bwMode="auto">
              <a:xfrm>
                <a:off x="3379" y="2433"/>
                <a:ext cx="113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8" name="Line 18"/>
              <p:cNvSpPr>
                <a:spLocks noChangeShapeType="1"/>
              </p:cNvSpPr>
              <p:nvPr/>
            </p:nvSpPr>
            <p:spPr bwMode="auto">
              <a:xfrm flipH="1">
                <a:off x="4694" y="2432"/>
                <a:ext cx="425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59" name="Line 19"/>
              <p:cNvSpPr>
                <a:spLocks noChangeShapeType="1"/>
              </p:cNvSpPr>
              <p:nvPr/>
            </p:nvSpPr>
            <p:spPr bwMode="auto">
              <a:xfrm>
                <a:off x="3398" y="2037"/>
                <a:ext cx="803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0" name="AutoShape 30"/>
              <p:cNvSpPr>
                <a:spLocks noChangeAspect="1" noChangeArrowheads="1" noTextEdit="1"/>
              </p:cNvSpPr>
              <p:nvPr/>
            </p:nvSpPr>
            <p:spPr bwMode="auto">
              <a:xfrm>
                <a:off x="4461" y="1403"/>
                <a:ext cx="425" cy="3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1" name="Rectangle 35"/>
              <p:cNvSpPr>
                <a:spLocks noChangeArrowheads="1"/>
              </p:cNvSpPr>
              <p:nvPr/>
            </p:nvSpPr>
            <p:spPr bwMode="auto">
              <a:xfrm>
                <a:off x="3379" y="1299"/>
                <a:ext cx="45" cy="1633"/>
              </a:xfrm>
              <a:prstGeom prst="rect">
                <a:avLst/>
              </a:prstGeom>
              <a:gradFill rotWithShape="1">
                <a:gsLst>
                  <a:gs pos="0">
                    <a:srgbClr val="5E5E76"/>
                  </a:gs>
                  <a:gs pos="50000">
                    <a:srgbClr val="CCCCFF"/>
                  </a:gs>
                  <a:gs pos="100000">
                    <a:srgbClr val="5E5E76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4181" name="Rectangle 37"/>
              <p:cNvSpPr>
                <a:spLocks noChangeArrowheads="1"/>
              </p:cNvSpPr>
              <p:nvPr/>
            </p:nvSpPr>
            <p:spPr bwMode="auto">
              <a:xfrm>
                <a:off x="4195" y="2069"/>
                <a:ext cx="1134" cy="92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763" name="Line 96"/>
              <p:cNvSpPr>
                <a:spLocks noChangeShapeType="1"/>
              </p:cNvSpPr>
              <p:nvPr/>
            </p:nvSpPr>
            <p:spPr bwMode="auto">
              <a:xfrm flipV="1">
                <a:off x="3469" y="1253"/>
                <a:ext cx="0" cy="226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4" name="Line 97"/>
              <p:cNvSpPr>
                <a:spLocks noChangeShapeType="1"/>
              </p:cNvSpPr>
              <p:nvPr/>
            </p:nvSpPr>
            <p:spPr bwMode="auto">
              <a:xfrm>
                <a:off x="5012" y="2024"/>
                <a:ext cx="317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5" name="Line 98"/>
              <p:cNvSpPr>
                <a:spLocks noChangeShapeType="1"/>
              </p:cNvSpPr>
              <p:nvPr/>
            </p:nvSpPr>
            <p:spPr bwMode="auto">
              <a:xfrm>
                <a:off x="4195" y="276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6" name="Line 99"/>
              <p:cNvSpPr>
                <a:spLocks noChangeShapeType="1"/>
              </p:cNvSpPr>
              <p:nvPr/>
            </p:nvSpPr>
            <p:spPr bwMode="auto">
              <a:xfrm>
                <a:off x="5329" y="2750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7" name="Line 100"/>
              <p:cNvSpPr>
                <a:spLocks noChangeShapeType="1"/>
              </p:cNvSpPr>
              <p:nvPr/>
            </p:nvSpPr>
            <p:spPr bwMode="auto">
              <a:xfrm>
                <a:off x="4195" y="2841"/>
                <a:ext cx="1134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3769" name="AutoShape 108"/>
              <p:cNvSpPr>
                <a:spLocks noChangeArrowheads="1"/>
              </p:cNvSpPr>
              <p:nvPr/>
            </p:nvSpPr>
            <p:spPr bwMode="auto">
              <a:xfrm>
                <a:off x="4513" y="2069"/>
                <a:ext cx="181" cy="91"/>
              </a:xfrm>
              <a:prstGeom prst="rightArrow">
                <a:avLst>
                  <a:gd name="adj1" fmla="val 50000"/>
                  <a:gd name="adj2" fmla="val 49725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8001592" y="2347446"/>
                  <a:ext cx="55816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1592" y="2347446"/>
                  <a:ext cx="558165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0550453" y="3085192"/>
                  <a:ext cx="56643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50453" y="3085192"/>
                  <a:ext cx="566437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11004849" y="3329317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04849" y="3329317"/>
                  <a:ext cx="490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9677530" y="3182076"/>
                  <a:ext cx="911468" cy="586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7530" y="3182076"/>
                  <a:ext cx="911468" cy="5868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9905809" y="4878692"/>
                  <a:ext cx="482183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05809" y="4878692"/>
                  <a:ext cx="482183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9421460" y="2740627"/>
                  <a:ext cx="73751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1460" y="2740627"/>
                  <a:ext cx="737510" cy="57547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9507679" y="4278495"/>
                  <a:ext cx="69410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7679" y="4278495"/>
                  <a:ext cx="694101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633165" y="4200028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33165" y="4200028"/>
                  <a:ext cx="490584" cy="52322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7511425" y="3532037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1425" y="3532037"/>
                  <a:ext cx="534890" cy="523220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8354317" y="3209950"/>
                  <a:ext cx="4932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4317" y="3209950"/>
                  <a:ext cx="493212" cy="52322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613516" y="4278495"/>
                <a:ext cx="3325141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</m:e>
                      </m:nary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3516" y="4278495"/>
                <a:ext cx="3325141" cy="9734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4676437" y="4143987"/>
                <a:ext cx="3011273" cy="10609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6437" y="4143987"/>
                <a:ext cx="3011273" cy="106099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3688906" y="5329339"/>
                <a:ext cx="2824684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num>
                            <m:den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8906" y="5329339"/>
                <a:ext cx="2824684" cy="8989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114"/>
              <p:cNvSpPr>
                <a:spLocks noChangeArrowheads="1"/>
              </p:cNvSpPr>
              <p:nvPr/>
            </p:nvSpPr>
            <p:spPr bwMode="auto">
              <a:xfrm>
                <a:off x="7979166" y="5404280"/>
                <a:ext cx="3460671" cy="57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方向：垂直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向上 </a:t>
                </a:r>
              </a:p>
            </p:txBody>
          </p:sp>
        </mc:Choice>
        <mc:Fallback xmlns="">
          <p:sp>
            <p:nvSpPr>
              <p:cNvPr id="58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79166" y="5404280"/>
                <a:ext cx="3460671" cy="575479"/>
              </a:xfrm>
              <a:prstGeom prst="rect">
                <a:avLst/>
              </a:prstGeom>
              <a:blipFill>
                <a:blip r:embed="rId22"/>
                <a:stretch>
                  <a:fillRect t="-2128" b="-297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05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4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48" grpId="0"/>
      <p:bldP spid="134149" grpId="0"/>
      <p:bldP spid="46" grpId="0"/>
      <p:bldP spid="47" grpId="0"/>
      <p:bldP spid="55" grpId="0"/>
      <p:bldP spid="56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9"/>
          <p:cNvSpPr>
            <a:spLocks noChangeShapeType="1"/>
          </p:cNvSpPr>
          <p:nvPr/>
        </p:nvSpPr>
        <p:spPr bwMode="auto">
          <a:xfrm flipV="1">
            <a:off x="8410643" y="1709878"/>
            <a:ext cx="0" cy="2295525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812" name="Text Box 28"/>
              <p:cNvSpPr txBox="1">
                <a:spLocks noChangeArrowheads="1"/>
              </p:cNvSpPr>
              <p:nvPr/>
            </p:nvSpPr>
            <p:spPr bwMode="auto">
              <a:xfrm>
                <a:off x="1733550" y="251999"/>
                <a:ext cx="9729580" cy="13843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7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：载有电流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的长直导线旁边有一长为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的载有电流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的导线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与长直导线共面），如图，求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作用于载流导线         上的磁场力。 </a:t>
                </a:r>
              </a:p>
            </p:txBody>
          </p:sp>
        </mc:Choice>
        <mc:Fallback xmlns="">
          <p:sp>
            <p:nvSpPr>
              <p:cNvPr id="75812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33550" y="251999"/>
                <a:ext cx="9729580" cy="1384301"/>
              </a:xfrm>
              <a:prstGeom prst="rect">
                <a:avLst/>
              </a:prstGeom>
              <a:blipFill>
                <a:blip r:embed="rId3"/>
                <a:stretch>
                  <a:fillRect l="-1253" t="-4405" r="-1316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ine 38"/>
          <p:cNvSpPr>
            <a:spLocks noChangeShapeType="1"/>
          </p:cNvSpPr>
          <p:nvPr/>
        </p:nvSpPr>
        <p:spPr bwMode="auto">
          <a:xfrm flipV="1">
            <a:off x="8410643" y="2290903"/>
            <a:ext cx="0" cy="352425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3" name="Line 40"/>
          <p:cNvSpPr>
            <a:spLocks noChangeShapeType="1"/>
          </p:cNvSpPr>
          <p:nvPr/>
        </p:nvSpPr>
        <p:spPr bwMode="auto">
          <a:xfrm>
            <a:off x="9105968" y="2419490"/>
            <a:ext cx="1833562" cy="804862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4" name="Line 41"/>
          <p:cNvSpPr>
            <a:spLocks noChangeShapeType="1"/>
          </p:cNvSpPr>
          <p:nvPr/>
        </p:nvSpPr>
        <p:spPr bwMode="auto">
          <a:xfrm>
            <a:off x="8426518" y="3224352"/>
            <a:ext cx="305435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5" name="Line 42"/>
          <p:cNvSpPr>
            <a:spLocks noChangeShapeType="1"/>
          </p:cNvSpPr>
          <p:nvPr/>
        </p:nvSpPr>
        <p:spPr bwMode="auto">
          <a:xfrm>
            <a:off x="9105968" y="2082941"/>
            <a:ext cx="0" cy="1589087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6" name="Freeform 43"/>
          <p:cNvSpPr>
            <a:spLocks/>
          </p:cNvSpPr>
          <p:nvPr/>
        </p:nvSpPr>
        <p:spPr bwMode="auto">
          <a:xfrm>
            <a:off x="10460657" y="3007900"/>
            <a:ext cx="1588" cy="203200"/>
          </a:xfrm>
          <a:custGeom>
            <a:avLst/>
            <a:gdLst>
              <a:gd name="T0" fmla="*/ 0 w 1"/>
              <a:gd name="T1" fmla="*/ 0 h 180"/>
              <a:gd name="T2" fmla="*/ 0 w 1"/>
              <a:gd name="T3" fmla="*/ 2147483646 h 180"/>
              <a:gd name="T4" fmla="*/ 0 60000 65536"/>
              <a:gd name="T5" fmla="*/ 0 60000 65536"/>
              <a:gd name="T6" fmla="*/ 0 w 1"/>
              <a:gd name="T7" fmla="*/ 0 h 180"/>
              <a:gd name="T8" fmla="*/ 1 w 1"/>
              <a:gd name="T9" fmla="*/ 180 h 18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180">
                <a:moveTo>
                  <a:pt x="0" y="0"/>
                </a:moveTo>
                <a:cubicBezTo>
                  <a:pt x="0" y="60"/>
                  <a:pt x="0" y="120"/>
                  <a:pt x="0" y="180"/>
                </a:cubicBezTo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7" name="Line 44"/>
          <p:cNvSpPr>
            <a:spLocks noChangeShapeType="1"/>
          </p:cNvSpPr>
          <p:nvPr/>
        </p:nvSpPr>
        <p:spPr bwMode="auto">
          <a:xfrm>
            <a:off x="9717156" y="2697302"/>
            <a:ext cx="187325" cy="88900"/>
          </a:xfrm>
          <a:prstGeom prst="line">
            <a:avLst/>
          </a:prstGeom>
          <a:noFill/>
          <a:ln w="31750">
            <a:solidFill>
              <a:srgbClr val="FF0000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8" name="Line 45"/>
          <p:cNvSpPr>
            <a:spLocks noChangeShapeType="1"/>
          </p:cNvSpPr>
          <p:nvPr/>
        </p:nvSpPr>
        <p:spPr bwMode="auto">
          <a:xfrm flipV="1">
            <a:off x="9752081" y="2324241"/>
            <a:ext cx="220663" cy="369887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19" name="Line 46"/>
          <p:cNvSpPr>
            <a:spLocks noChangeShapeType="1"/>
          </p:cNvSpPr>
          <p:nvPr/>
        </p:nvSpPr>
        <p:spPr bwMode="auto">
          <a:xfrm>
            <a:off x="8428105" y="2714765"/>
            <a:ext cx="1347788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dash"/>
            <a:round/>
            <a:headEnd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20" name="Line 47"/>
          <p:cNvSpPr>
            <a:spLocks noChangeShapeType="1"/>
          </p:cNvSpPr>
          <p:nvPr/>
        </p:nvSpPr>
        <p:spPr bwMode="auto">
          <a:xfrm>
            <a:off x="8410644" y="3478352"/>
            <a:ext cx="668337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 type="arrow" w="sm" len="sm"/>
            <a:tailEnd type="arrow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just"/>
            <a:endParaRPr lang="zh-CN" altLang="en-US" sz="2800" dirty="0">
              <a:latin typeface="+mn-lt"/>
              <a:ea typeface="+mj-ea"/>
            </a:endParaRPr>
          </a:p>
        </p:txBody>
      </p:sp>
      <p:sp>
        <p:nvSpPr>
          <p:cNvPr id="75789" name="Text Box 56"/>
          <p:cNvSpPr txBox="1">
            <a:spLocks noChangeArrowheads="1"/>
          </p:cNvSpPr>
          <p:nvPr/>
        </p:nvSpPr>
        <p:spPr bwMode="auto">
          <a:xfrm>
            <a:off x="11109393" y="2795727"/>
            <a:ext cx="552450" cy="41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kumimoji="0" lang="zh-CN" altLang="zh-CN" sz="2800" dirty="0">
              <a:solidFill>
                <a:srgbClr val="463634"/>
              </a:solidFill>
              <a:latin typeface="+mn-lt"/>
              <a:ea typeface="+mj-ea"/>
            </a:endParaRPr>
          </a:p>
        </p:txBody>
      </p:sp>
      <p:sp>
        <p:nvSpPr>
          <p:cNvPr id="22" name="Text Box 58"/>
          <p:cNvSpPr txBox="1">
            <a:spLocks noChangeArrowheads="1"/>
          </p:cNvSpPr>
          <p:nvPr/>
        </p:nvSpPr>
        <p:spPr bwMode="auto">
          <a:xfrm>
            <a:off x="1733550" y="1934890"/>
            <a:ext cx="1295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j-ea"/>
              </a:rPr>
              <a:t>解： </a:t>
            </a:r>
          </a:p>
        </p:txBody>
      </p:sp>
      <p:sp>
        <p:nvSpPr>
          <p:cNvPr id="24" name="Text Box 61"/>
          <p:cNvSpPr txBox="1">
            <a:spLocks noChangeArrowheads="1"/>
          </p:cNvSpPr>
          <p:nvPr/>
        </p:nvSpPr>
        <p:spPr bwMode="auto">
          <a:xfrm>
            <a:off x="4545808" y="1791787"/>
            <a:ext cx="21161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j-ea"/>
              </a:rPr>
              <a:t>方向垂直版面向里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811" name="AutoShape 111"/>
              <p:cNvSpPr>
                <a:spLocks noChangeArrowheads="1"/>
              </p:cNvSpPr>
              <p:nvPr/>
            </p:nvSpPr>
            <p:spPr bwMode="auto">
              <a:xfrm>
                <a:off x="9585394" y="3440252"/>
                <a:ext cx="871537" cy="554038"/>
              </a:xfrm>
              <a:prstGeom prst="wedgeEllipseCallout">
                <a:avLst>
                  <a:gd name="adj1" fmla="val 30329"/>
                  <a:gd name="adj2" fmla="val -127648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30°</m:t>
                      </m:r>
                    </m:oMath>
                  </m:oMathPara>
                </a14:m>
                <a:endParaRPr lang="zh-CN" altLang="zh-CN" sz="2800" dirty="0">
                  <a:solidFill>
                    <a:srgbClr val="3333CC"/>
                  </a:solidFill>
                  <a:latin typeface="+mn-lt"/>
                  <a:ea typeface="+mj-ea"/>
                </a:endParaRPr>
              </a:p>
            </p:txBody>
          </p:sp>
        </mc:Choice>
        <mc:Fallback xmlns="">
          <p:sp>
            <p:nvSpPr>
              <p:cNvPr id="75811" name="AutoShape 1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585394" y="3440252"/>
                <a:ext cx="871537" cy="554038"/>
              </a:xfrm>
              <a:prstGeom prst="wedgeEllipseCallout">
                <a:avLst>
                  <a:gd name="adj1" fmla="val 30329"/>
                  <a:gd name="adj2" fmla="val -127648"/>
                </a:avLst>
              </a:prstGeom>
              <a:blipFill>
                <a:blip r:embed="rId4"/>
                <a:stretch>
                  <a:fillRect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808" name="Rectangle 114"/>
              <p:cNvSpPr>
                <a:spLocks noChangeArrowheads="1"/>
              </p:cNvSpPr>
              <p:nvPr/>
            </p:nvSpPr>
            <p:spPr bwMode="auto">
              <a:xfrm>
                <a:off x="8637382" y="5850544"/>
                <a:ext cx="294826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方向垂直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向上 </a:t>
                </a:r>
              </a:p>
            </p:txBody>
          </p:sp>
        </mc:Choice>
        <mc:Fallback xmlns="">
          <p:sp>
            <p:nvSpPr>
              <p:cNvPr id="75808" name="Rectangle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37382" y="5850544"/>
                <a:ext cx="2948260" cy="523220"/>
              </a:xfrm>
              <a:prstGeom prst="rect">
                <a:avLst/>
              </a:prstGeom>
              <a:blipFill>
                <a:blip r:embed="rId5"/>
                <a:stretch>
                  <a:fillRect l="-4339" t="-12791" r="-1653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7942966" y="2210615"/>
                <a:ext cx="55816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2966" y="2210615"/>
                <a:ext cx="558165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9793354" y="2256149"/>
                <a:ext cx="911468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3354" y="2256149"/>
                <a:ext cx="911468" cy="58689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10661665" y="3150685"/>
                <a:ext cx="555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1665" y="3150685"/>
                <a:ext cx="55572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9734617" y="1841597"/>
                <a:ext cx="73751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4617" y="1841597"/>
                <a:ext cx="737510" cy="5754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9220317" y="2082941"/>
                <a:ext cx="485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0317" y="2082941"/>
                <a:ext cx="485902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11130581" y="2717147"/>
                <a:ext cx="49058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0581" y="2717147"/>
                <a:ext cx="490584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7960769" y="294686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0769" y="2946867"/>
                <a:ext cx="534890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8511700" y="3339994"/>
                <a:ext cx="49321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1700" y="3339994"/>
                <a:ext cx="49321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621307" y="2075904"/>
                <a:ext cx="5990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1307" y="2075904"/>
                <a:ext cx="599010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546187" y="2581431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6187" y="2581431"/>
                <a:ext cx="490584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2468601" y="1708823"/>
                <a:ext cx="163499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601" y="1708823"/>
                <a:ext cx="1634999" cy="89896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2463336" y="2875490"/>
                <a:ext cx="2493440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336" y="2875490"/>
                <a:ext cx="2493440" cy="58689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2444269" y="4572143"/>
                <a:ext cx="1716624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𝑑𝐹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69" y="4572143"/>
                <a:ext cx="1716624" cy="9734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3936873" y="4451800"/>
                <a:ext cx="4710007" cy="10717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30°</m:t>
                              </m:r>
                            </m:e>
                          </m:func>
                        </m:sup>
                        <m:e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func>
                                <m:funcPr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sz="280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30°</m:t>
                                  </m:r>
                                </m:e>
                              </m:func>
                            </m:den>
                          </m:f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>
                            <m:f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𝑑𝑥</m:t>
                              </m:r>
                            </m:num>
                            <m:den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73" y="4451800"/>
                <a:ext cx="4710007" cy="107176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2444269" y="3426540"/>
                <a:ext cx="4506555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𝑑𝑙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func>
                            <m:func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30°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69" y="3426540"/>
                <a:ext cx="4506555" cy="9103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3936873" y="5423287"/>
                <a:ext cx="4159087" cy="111094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zh-CN" sz="28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ad>
                                    <m:radPr>
                                      <m:degHide m:val="on"/>
                                      <m:ctrlP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zh-CN" sz="28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</m:e>
                                  </m:rad>
                                </m:num>
                                <m:den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6873" y="5423287"/>
                <a:ext cx="4159087" cy="11109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338732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75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 nodeType="clickPar">
                      <p:stCondLst>
                        <p:cond delay="indefinite"/>
                      </p:stCondLst>
                      <p:childTnLst>
                        <p:par>
                          <p:cTn id="1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75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812" grpId="0"/>
      <p:bldP spid="17" grpId="0" animBg="1"/>
      <p:bldP spid="18" grpId="0" animBg="1"/>
      <p:bldP spid="22" grpId="0"/>
      <p:bldP spid="24" grpId="0"/>
      <p:bldP spid="75811" grpId="0" animBg="1"/>
      <p:bldP spid="75808" grpId="0"/>
      <p:bldP spid="44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  <p:bldP spid="57" grpId="0"/>
      <p:bldP spid="58" grpId="0"/>
      <p:bldP spid="59" grpId="0"/>
      <p:bldP spid="60" grpId="0"/>
      <p:bldP spid="61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478" name="Rectangle 1026"/>
              <p:cNvSpPr>
                <a:spLocks noChangeArrowheads="1"/>
              </p:cNvSpPr>
              <p:nvPr/>
            </p:nvSpPr>
            <p:spPr bwMode="auto">
              <a:xfrm>
                <a:off x="1949450" y="939323"/>
                <a:ext cx="9749064" cy="15144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设在真空中有两根相距为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的无限长平行直导线， 分别通以电流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，且电流的流向相同，试求单位长度上的导线所受的安培力为多少？</a:t>
                </a:r>
              </a:p>
            </p:txBody>
          </p:sp>
        </mc:Choice>
        <mc:Fallback xmlns="">
          <p:sp>
            <p:nvSpPr>
              <p:cNvPr id="61478" name="Rectangle 10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9450" y="939323"/>
                <a:ext cx="9749064" cy="1514476"/>
              </a:xfrm>
              <a:prstGeom prst="rect">
                <a:avLst/>
              </a:prstGeom>
              <a:blipFill>
                <a:blip r:embed="rId3"/>
                <a:stretch>
                  <a:fillRect l="-1313" t="-3213" r="-1251" b="-80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447" name="Text Box 1066"/>
          <p:cNvSpPr txBox="1">
            <a:spLocks noChangeArrowheads="1"/>
          </p:cNvSpPr>
          <p:nvPr/>
        </p:nvSpPr>
        <p:spPr bwMode="auto">
          <a:xfrm>
            <a:off x="6361313" y="2496140"/>
            <a:ext cx="106597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56982" y="2604916"/>
            <a:ext cx="3656950" cy="3886200"/>
            <a:chOff x="1842570" y="2185988"/>
            <a:chExt cx="3656950" cy="3886200"/>
          </a:xfrm>
        </p:grpSpPr>
        <p:grpSp>
          <p:nvGrpSpPr>
            <p:cNvPr id="61443" name="Group 1060"/>
            <p:cNvGrpSpPr>
              <a:grpSpLocks/>
            </p:cNvGrpSpPr>
            <p:nvPr/>
          </p:nvGrpSpPr>
          <p:grpSpPr bwMode="auto">
            <a:xfrm>
              <a:off x="1885950" y="2185988"/>
              <a:ext cx="3505200" cy="3886200"/>
              <a:chOff x="240" y="1536"/>
              <a:chExt cx="2208" cy="2448"/>
            </a:xfrm>
          </p:grpSpPr>
          <p:grpSp>
            <p:nvGrpSpPr>
              <p:cNvPr id="61467" name="Group 1059"/>
              <p:cNvGrpSpPr>
                <a:grpSpLocks/>
              </p:cNvGrpSpPr>
              <p:nvPr/>
            </p:nvGrpSpPr>
            <p:grpSpPr bwMode="auto">
              <a:xfrm>
                <a:off x="240" y="1536"/>
                <a:ext cx="2208" cy="2448"/>
                <a:chOff x="240" y="1536"/>
                <a:chExt cx="2208" cy="2448"/>
              </a:xfrm>
            </p:grpSpPr>
            <p:sp>
              <p:nvSpPr>
                <p:cNvPr id="61471" name="Rectangle 1032"/>
                <p:cNvSpPr>
                  <a:spLocks noChangeArrowheads="1"/>
                </p:cNvSpPr>
                <p:nvPr/>
              </p:nvSpPr>
              <p:spPr bwMode="auto">
                <a:xfrm>
                  <a:off x="240" y="1536"/>
                  <a:ext cx="2208" cy="24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474" name="AutoShape 1035"/>
                <p:cNvSpPr>
                  <a:spLocks noChangeArrowheads="1"/>
                </p:cNvSpPr>
                <p:nvPr/>
              </p:nvSpPr>
              <p:spPr bwMode="auto">
                <a:xfrm rot="-499561">
                  <a:off x="1734" y="2028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475" name="AutoShape 1036"/>
                <p:cNvSpPr>
                  <a:spLocks noChangeArrowheads="1"/>
                </p:cNvSpPr>
                <p:nvPr/>
              </p:nvSpPr>
              <p:spPr bwMode="auto">
                <a:xfrm rot="-499561">
                  <a:off x="822" y="1980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61476" name="Line 1037"/>
                <p:cNvSpPr>
                  <a:spLocks noChangeShapeType="1"/>
                </p:cNvSpPr>
                <p:nvPr/>
              </p:nvSpPr>
              <p:spPr bwMode="auto">
                <a:xfrm flipH="1" flipV="1">
                  <a:off x="678" y="1644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1477" name="Line 1038"/>
                <p:cNvSpPr>
                  <a:spLocks noChangeShapeType="1"/>
                </p:cNvSpPr>
                <p:nvPr/>
              </p:nvSpPr>
              <p:spPr bwMode="auto">
                <a:xfrm flipH="1" flipV="1">
                  <a:off x="1590" y="1692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61469" name="Line 1040"/>
              <p:cNvSpPr>
                <a:spLocks noChangeShapeType="1"/>
              </p:cNvSpPr>
              <p:nvPr/>
            </p:nvSpPr>
            <p:spPr bwMode="auto">
              <a:xfrm>
                <a:off x="1494" y="3564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70" name="Line 1041"/>
              <p:cNvSpPr>
                <a:spLocks noChangeShapeType="1"/>
              </p:cNvSpPr>
              <p:nvPr/>
            </p:nvSpPr>
            <p:spPr bwMode="auto">
              <a:xfrm flipH="1">
                <a:off x="1014" y="356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61444" name="Group 1062"/>
            <p:cNvGrpSpPr>
              <a:grpSpLocks/>
            </p:cNvGrpSpPr>
            <p:nvPr/>
          </p:nvGrpSpPr>
          <p:grpSpPr bwMode="auto">
            <a:xfrm>
              <a:off x="2263777" y="3862388"/>
              <a:ext cx="2736850" cy="1009650"/>
              <a:chOff x="478" y="2592"/>
              <a:chExt cx="1724" cy="636"/>
            </a:xfrm>
          </p:grpSpPr>
          <p:sp>
            <p:nvSpPr>
              <p:cNvPr id="61463" name="Line 1043"/>
              <p:cNvSpPr>
                <a:spLocks noChangeShapeType="1"/>
              </p:cNvSpPr>
              <p:nvPr/>
            </p:nvSpPr>
            <p:spPr bwMode="auto">
              <a:xfrm flipV="1">
                <a:off x="1824" y="2592"/>
                <a:ext cx="378" cy="3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64" name="Line 1044"/>
              <p:cNvSpPr>
                <a:spLocks noChangeShapeType="1"/>
              </p:cNvSpPr>
              <p:nvPr/>
            </p:nvSpPr>
            <p:spPr bwMode="auto">
              <a:xfrm flipH="1">
                <a:off x="478" y="2844"/>
                <a:ext cx="386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61445" name="Group 1064"/>
            <p:cNvGrpSpPr>
              <a:grpSpLocks/>
            </p:cNvGrpSpPr>
            <p:nvPr/>
          </p:nvGrpSpPr>
          <p:grpSpPr bwMode="auto">
            <a:xfrm>
              <a:off x="3724275" y="3957641"/>
              <a:ext cx="609600" cy="533400"/>
              <a:chOff x="1398" y="2652"/>
              <a:chExt cx="384" cy="336"/>
            </a:xfrm>
          </p:grpSpPr>
          <p:sp>
            <p:nvSpPr>
              <p:cNvPr id="61457" name="Line 1048"/>
              <p:cNvSpPr>
                <a:spLocks noChangeShapeType="1"/>
              </p:cNvSpPr>
              <p:nvPr/>
            </p:nvSpPr>
            <p:spPr bwMode="auto">
              <a:xfrm flipH="1" flipV="1">
                <a:off x="1734" y="2652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62" name="Line 1053"/>
              <p:cNvSpPr>
                <a:spLocks noChangeShapeType="1"/>
              </p:cNvSpPr>
              <p:nvPr/>
            </p:nvSpPr>
            <p:spPr bwMode="auto">
              <a:xfrm flipH="1" flipV="1">
                <a:off x="1398" y="2940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61446" name="Group 1065"/>
            <p:cNvGrpSpPr>
              <a:grpSpLocks/>
            </p:cNvGrpSpPr>
            <p:nvPr/>
          </p:nvGrpSpPr>
          <p:grpSpPr bwMode="auto">
            <a:xfrm>
              <a:off x="2809875" y="3729038"/>
              <a:ext cx="685800" cy="609600"/>
              <a:chOff x="822" y="2508"/>
              <a:chExt cx="432" cy="384"/>
            </a:xfrm>
          </p:grpSpPr>
          <p:sp>
            <p:nvSpPr>
              <p:cNvPr id="61455" name="Line 1057"/>
              <p:cNvSpPr>
                <a:spLocks noChangeShapeType="1"/>
              </p:cNvSpPr>
              <p:nvPr/>
            </p:nvSpPr>
            <p:spPr bwMode="auto">
              <a:xfrm>
                <a:off x="870" y="2844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456" name="Line 1058"/>
              <p:cNvSpPr>
                <a:spLocks noChangeShapeType="1"/>
              </p:cNvSpPr>
              <p:nvPr/>
            </p:nvSpPr>
            <p:spPr bwMode="auto">
              <a:xfrm flipH="1" flipV="1">
                <a:off x="822" y="2508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2610626" y="2420333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0626" y="2420333"/>
                  <a:ext cx="4700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4036871" y="2451021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6871" y="2451021"/>
                  <a:ext cx="4700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1924201" y="3696432"/>
                  <a:ext cx="780220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4201" y="3696432"/>
                  <a:ext cx="780220" cy="586892"/>
                </a:xfrm>
                <a:prstGeom prst="rect">
                  <a:avLst/>
                </a:prstGeom>
                <a:blipFill>
                  <a:blip r:embed="rId6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4409905" y="4184437"/>
                  <a:ext cx="928611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905" y="4184437"/>
                  <a:ext cx="928611" cy="58689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4684425" y="3382162"/>
                  <a:ext cx="815095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84425" y="3382162"/>
                  <a:ext cx="815095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1842570" y="4561050"/>
                  <a:ext cx="823367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2570" y="4561050"/>
                  <a:ext cx="823367" cy="575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3276600" y="4372756"/>
                  <a:ext cx="99540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76600" y="4372756"/>
                  <a:ext cx="995401" cy="5754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913268" y="3782713"/>
                  <a:ext cx="100367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13268" y="3782713"/>
                  <a:ext cx="1003673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4268029" y="3791112"/>
                  <a:ext cx="5370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8029" y="3791112"/>
                  <a:ext cx="537006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449174" y="5101740"/>
                  <a:ext cx="5038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49174" y="5101740"/>
                  <a:ext cx="50385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7439273" y="2289591"/>
                <a:ext cx="1920782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273" y="2289591"/>
                <a:ext cx="1920782" cy="89896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6894299" y="3316668"/>
                <a:ext cx="36778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299" y="3316668"/>
                <a:ext cx="3677866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6810736" y="3982626"/>
                <a:ext cx="1543253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=90°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0736" y="3982626"/>
                <a:ext cx="1543253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8852882" y="3943331"/>
                <a:ext cx="18081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882" y="3943331"/>
                <a:ext cx="1808187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6185102" y="4711446"/>
                <a:ext cx="27768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102" y="4711446"/>
                <a:ext cx="277685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852882" y="4523592"/>
                <a:ext cx="2073132" cy="910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2882" y="4523592"/>
                <a:ext cx="2073132" cy="9103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7338962" y="5623634"/>
                <a:ext cx="2383473" cy="980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8962" y="5623634"/>
                <a:ext cx="2383473" cy="98084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8"/>
          <p:cNvSpPr txBox="1">
            <a:spLocks noChangeArrowheads="1"/>
          </p:cNvSpPr>
          <p:nvPr/>
        </p:nvSpPr>
        <p:spPr bwMode="auto">
          <a:xfrm>
            <a:off x="1949450" y="357188"/>
            <a:ext cx="701250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三、平行电流间的相互作用、安培的定义</a:t>
            </a:r>
          </a:p>
        </p:txBody>
      </p:sp>
    </p:spTree>
    <p:extLst>
      <p:ext uri="{BB962C8B-B14F-4D97-AF65-F5344CB8AC3E}">
        <p14:creationId xmlns:p14="http://schemas.microsoft.com/office/powerpoint/2010/main" val="46090496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8" grpId="0"/>
      <p:bldP spid="61447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1827214" y="404813"/>
            <a:ext cx="7086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Blip>
                <a:blip r:embed="rId3"/>
              </a:buBlip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国际单位制中电流单位安培的定义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519" name="Text Box 4"/>
              <p:cNvSpPr txBox="1">
                <a:spLocks noChangeArrowheads="1"/>
              </p:cNvSpPr>
              <p:nvPr/>
            </p:nvSpPr>
            <p:spPr bwMode="auto">
              <a:xfrm>
                <a:off x="5729992" y="1085057"/>
                <a:ext cx="5490769" cy="2677656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rgbClr val="FFFFFF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0000"/>
                  </a:lnSpc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在真空中两平行长直导线相距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通有大小相等、方向相同的电流，当两导线每单位长度上的吸引力为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−7</m:t>
                        </m:r>
                      </m:sup>
                    </m:sSup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时，规定这时的电流为</a:t>
                </a:r>
                <a:r>
                  <a:rPr lang="en-US" altLang="zh-CN" sz="2800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（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安培）。</a:t>
                </a:r>
              </a:p>
            </p:txBody>
          </p:sp>
        </mc:Choice>
        <mc:Fallback xmlns="">
          <p:sp>
            <p:nvSpPr>
              <p:cNvPr id="63519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29992" y="1085057"/>
                <a:ext cx="5490769" cy="2677656"/>
              </a:xfrm>
              <a:prstGeom prst="rect">
                <a:avLst/>
              </a:prstGeom>
              <a:blipFill>
                <a:blip r:embed="rId4"/>
                <a:stretch>
                  <a:fillRect l="-2215" t="-680" r="-8638" b="-3628"/>
                </a:stretch>
              </a:blipFill>
              <a:ln w="9525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5712377" y="5160258"/>
            <a:ext cx="5508384" cy="112646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问：若两直导线电流方向相反二者之间的作用力如何？</a:t>
            </a:r>
          </a:p>
        </p:txBody>
      </p:sp>
      <p:sp>
        <p:nvSpPr>
          <p:cNvPr id="63498" name="Rectangle 33"/>
          <p:cNvSpPr>
            <a:spLocks noChangeArrowheads="1"/>
          </p:cNvSpPr>
          <p:nvPr/>
        </p:nvSpPr>
        <p:spPr bwMode="auto">
          <a:xfrm>
            <a:off x="5712377" y="3920978"/>
            <a:ext cx="1752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可得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1812926" y="5331783"/>
                <a:ext cx="3570336" cy="98084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  <a:alpha val="50000"/>
                </a:schemeClr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926" y="5331783"/>
                <a:ext cx="3570336" cy="98084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769546" y="1069760"/>
            <a:ext cx="3656950" cy="3886200"/>
            <a:chOff x="1769546" y="1069760"/>
            <a:chExt cx="3656950" cy="3886200"/>
          </a:xfrm>
        </p:grpSpPr>
        <p:grpSp>
          <p:nvGrpSpPr>
            <p:cNvPr id="34" name="Group 1060"/>
            <p:cNvGrpSpPr>
              <a:grpSpLocks/>
            </p:cNvGrpSpPr>
            <p:nvPr/>
          </p:nvGrpSpPr>
          <p:grpSpPr bwMode="auto">
            <a:xfrm>
              <a:off x="1812926" y="1069760"/>
              <a:ext cx="3505200" cy="3886200"/>
              <a:chOff x="240" y="1536"/>
              <a:chExt cx="2208" cy="2448"/>
            </a:xfrm>
          </p:grpSpPr>
          <p:grpSp>
            <p:nvGrpSpPr>
              <p:cNvPr id="35" name="Group 1059"/>
              <p:cNvGrpSpPr>
                <a:grpSpLocks/>
              </p:cNvGrpSpPr>
              <p:nvPr/>
            </p:nvGrpSpPr>
            <p:grpSpPr bwMode="auto">
              <a:xfrm>
                <a:off x="240" y="1536"/>
                <a:ext cx="2208" cy="2448"/>
                <a:chOff x="240" y="1536"/>
                <a:chExt cx="2208" cy="2448"/>
              </a:xfrm>
            </p:grpSpPr>
            <p:sp>
              <p:nvSpPr>
                <p:cNvPr id="40" name="Rectangle 1032"/>
                <p:cNvSpPr>
                  <a:spLocks noChangeArrowheads="1"/>
                </p:cNvSpPr>
                <p:nvPr/>
              </p:nvSpPr>
              <p:spPr bwMode="auto">
                <a:xfrm>
                  <a:off x="240" y="1536"/>
                  <a:ext cx="2208" cy="2448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1" name="AutoShape 1035"/>
                <p:cNvSpPr>
                  <a:spLocks noChangeArrowheads="1"/>
                </p:cNvSpPr>
                <p:nvPr/>
              </p:nvSpPr>
              <p:spPr bwMode="auto">
                <a:xfrm rot="-499561">
                  <a:off x="1734" y="2028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2" name="AutoShape 1036"/>
                <p:cNvSpPr>
                  <a:spLocks noChangeArrowheads="1"/>
                </p:cNvSpPr>
                <p:nvPr/>
              </p:nvSpPr>
              <p:spPr bwMode="auto">
                <a:xfrm rot="-499561">
                  <a:off x="822" y="1980"/>
                  <a:ext cx="96" cy="1824"/>
                </a:xfrm>
                <a:prstGeom prst="can">
                  <a:avLst>
                    <a:gd name="adj" fmla="val 44157"/>
                  </a:avLst>
                </a:prstGeom>
                <a:gradFill rotWithShape="0">
                  <a:gsLst>
                    <a:gs pos="0">
                      <a:srgbClr val="6F6F6F"/>
                    </a:gs>
                    <a:gs pos="50000">
                      <a:srgbClr val="F0F0F0"/>
                    </a:gs>
                    <a:gs pos="100000">
                      <a:srgbClr val="6F6F6F"/>
                    </a:gs>
                  </a:gsLst>
                  <a:lin ang="0" scaled="1"/>
                </a:gra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43" name="Line 1037"/>
                <p:cNvSpPr>
                  <a:spLocks noChangeShapeType="1"/>
                </p:cNvSpPr>
                <p:nvPr/>
              </p:nvSpPr>
              <p:spPr bwMode="auto">
                <a:xfrm flipH="1" flipV="1">
                  <a:off x="678" y="1644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44" name="Line 1038"/>
                <p:cNvSpPr>
                  <a:spLocks noChangeShapeType="1"/>
                </p:cNvSpPr>
                <p:nvPr/>
              </p:nvSpPr>
              <p:spPr bwMode="auto">
                <a:xfrm flipH="1" flipV="1">
                  <a:off x="1590" y="1692"/>
                  <a:ext cx="48" cy="384"/>
                </a:xfrm>
                <a:prstGeom prst="line">
                  <a:avLst/>
                </a:prstGeom>
                <a:noFill/>
                <a:ln w="28575">
                  <a:solidFill>
                    <a:srgbClr val="FF33CC"/>
                  </a:solidFill>
                  <a:round/>
                  <a:headEnd type="none" w="sm" len="lg"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sp>
            <p:nvSpPr>
              <p:cNvPr id="36" name="Line 1040"/>
              <p:cNvSpPr>
                <a:spLocks noChangeShapeType="1"/>
              </p:cNvSpPr>
              <p:nvPr/>
            </p:nvSpPr>
            <p:spPr bwMode="auto">
              <a:xfrm>
                <a:off x="1494" y="3564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37" name="Line 1041"/>
              <p:cNvSpPr>
                <a:spLocks noChangeShapeType="1"/>
              </p:cNvSpPr>
              <p:nvPr/>
            </p:nvSpPr>
            <p:spPr bwMode="auto">
              <a:xfrm flipH="1">
                <a:off x="1014" y="3564"/>
                <a:ext cx="240" cy="0"/>
              </a:xfrm>
              <a:prstGeom prst="line">
                <a:avLst/>
              </a:prstGeom>
              <a:noFill/>
              <a:ln w="28575">
                <a:solidFill>
                  <a:srgbClr val="0066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Group 1062"/>
            <p:cNvGrpSpPr>
              <a:grpSpLocks/>
            </p:cNvGrpSpPr>
            <p:nvPr/>
          </p:nvGrpSpPr>
          <p:grpSpPr bwMode="auto">
            <a:xfrm>
              <a:off x="2190753" y="2746160"/>
              <a:ext cx="2736850" cy="1009650"/>
              <a:chOff x="478" y="2592"/>
              <a:chExt cx="1724" cy="636"/>
            </a:xfrm>
          </p:grpSpPr>
          <p:sp>
            <p:nvSpPr>
              <p:cNvPr id="46" name="Line 1043"/>
              <p:cNvSpPr>
                <a:spLocks noChangeShapeType="1"/>
              </p:cNvSpPr>
              <p:nvPr/>
            </p:nvSpPr>
            <p:spPr bwMode="auto">
              <a:xfrm flipV="1">
                <a:off x="1824" y="2592"/>
                <a:ext cx="378" cy="3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47" name="Line 1044"/>
              <p:cNvSpPr>
                <a:spLocks noChangeShapeType="1"/>
              </p:cNvSpPr>
              <p:nvPr/>
            </p:nvSpPr>
            <p:spPr bwMode="auto">
              <a:xfrm flipH="1">
                <a:off x="478" y="2844"/>
                <a:ext cx="386" cy="384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48" name="Group 1064"/>
            <p:cNvGrpSpPr>
              <a:grpSpLocks/>
            </p:cNvGrpSpPr>
            <p:nvPr/>
          </p:nvGrpSpPr>
          <p:grpSpPr bwMode="auto">
            <a:xfrm>
              <a:off x="3651251" y="2841413"/>
              <a:ext cx="609600" cy="533400"/>
              <a:chOff x="1398" y="2652"/>
              <a:chExt cx="384" cy="336"/>
            </a:xfrm>
          </p:grpSpPr>
          <p:sp>
            <p:nvSpPr>
              <p:cNvPr id="49" name="Line 1048"/>
              <p:cNvSpPr>
                <a:spLocks noChangeShapeType="1"/>
              </p:cNvSpPr>
              <p:nvPr/>
            </p:nvSpPr>
            <p:spPr bwMode="auto">
              <a:xfrm flipH="1" flipV="1">
                <a:off x="1734" y="2652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50" name="Line 1053"/>
              <p:cNvSpPr>
                <a:spLocks noChangeShapeType="1"/>
              </p:cNvSpPr>
              <p:nvPr/>
            </p:nvSpPr>
            <p:spPr bwMode="auto">
              <a:xfrm flipH="1" flipV="1">
                <a:off x="1398" y="2940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51" name="Group 1065"/>
            <p:cNvGrpSpPr>
              <a:grpSpLocks/>
            </p:cNvGrpSpPr>
            <p:nvPr/>
          </p:nvGrpSpPr>
          <p:grpSpPr bwMode="auto">
            <a:xfrm>
              <a:off x="2736851" y="2612810"/>
              <a:ext cx="685800" cy="609600"/>
              <a:chOff x="822" y="2508"/>
              <a:chExt cx="432" cy="384"/>
            </a:xfrm>
          </p:grpSpPr>
          <p:sp>
            <p:nvSpPr>
              <p:cNvPr id="52" name="Line 1057"/>
              <p:cNvSpPr>
                <a:spLocks noChangeShapeType="1"/>
              </p:cNvSpPr>
              <p:nvPr/>
            </p:nvSpPr>
            <p:spPr bwMode="auto">
              <a:xfrm>
                <a:off x="870" y="2844"/>
                <a:ext cx="384" cy="48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53" name="Line 1058"/>
              <p:cNvSpPr>
                <a:spLocks noChangeShapeType="1"/>
              </p:cNvSpPr>
              <p:nvPr/>
            </p:nvSpPr>
            <p:spPr bwMode="auto">
              <a:xfrm flipH="1" flipV="1">
                <a:off x="822" y="2508"/>
                <a:ext cx="48" cy="336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2537602" y="1304105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37602" y="1304105"/>
                  <a:ext cx="470010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3963847" y="1334793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3847" y="1334793"/>
                  <a:ext cx="47001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1851177" y="2580204"/>
                  <a:ext cx="780220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1177" y="2580204"/>
                  <a:ext cx="780220" cy="586892"/>
                </a:xfrm>
                <a:prstGeom prst="rect">
                  <a:avLst/>
                </a:prstGeom>
                <a:blipFill>
                  <a:blip r:embed="rId8"/>
                  <a:stretch>
                    <a:fillRect r="-4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4336881" y="3068209"/>
                  <a:ext cx="928611" cy="58689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36881" y="3068209"/>
                  <a:ext cx="928611" cy="58689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4611401" y="2265934"/>
                  <a:ext cx="815095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1401" y="2265934"/>
                  <a:ext cx="815095" cy="575479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1769546" y="3444822"/>
                  <a:ext cx="823367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9546" y="3444822"/>
                  <a:ext cx="823367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3203576" y="3256528"/>
                  <a:ext cx="99540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03576" y="3256528"/>
                  <a:ext cx="995401" cy="575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2840244" y="2666485"/>
                  <a:ext cx="100367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0244" y="2666485"/>
                  <a:ext cx="1003673" cy="57547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>
                <a:xfrm>
                  <a:off x="4195005" y="2674884"/>
                  <a:ext cx="5370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5005" y="2674884"/>
                  <a:ext cx="537006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矩形 62"/>
                <p:cNvSpPr/>
                <p:nvPr/>
              </p:nvSpPr>
              <p:spPr>
                <a:xfrm>
                  <a:off x="3376150" y="3985512"/>
                  <a:ext cx="50385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3" name="矩形 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6150" y="3985512"/>
                  <a:ext cx="50385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708776" y="3861643"/>
                <a:ext cx="38210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76" y="3861643"/>
                <a:ext cx="382104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6708776" y="4520528"/>
                <a:ext cx="3968602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76" y="4520528"/>
                <a:ext cx="3968602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728049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0" grpId="0"/>
      <p:bldP spid="63519" grpId="0" animBg="1"/>
      <p:bldP spid="39" grpId="0" animBg="1"/>
      <p:bldP spid="63498" grpId="0"/>
      <p:bldP spid="33" grpId="0" animBg="1"/>
      <p:bldP spid="64" grpId="0"/>
      <p:bldP spid="6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4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2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090989" y="3139010"/>
              <a:ext cx="6083712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磁场对载流线圈的作用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211387" y="419102"/>
            <a:ext cx="80403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微软雅黑" panose="020B0503020204020204" pitchFamily="34" charset="-122"/>
              </a:rPr>
              <a:t>一、均匀磁场对平面载流线圈的作用 磁力矩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702067" y="4538663"/>
            <a:ext cx="3810000" cy="1981200"/>
            <a:chOff x="2928" y="2832"/>
            <a:chExt cx="2400" cy="1248"/>
          </a:xfrm>
        </p:grpSpPr>
        <p:sp>
          <p:nvSpPr>
            <p:cNvPr id="77880" name="Rectangle 3"/>
            <p:cNvSpPr>
              <a:spLocks noChangeArrowheads="1"/>
            </p:cNvSpPr>
            <p:nvPr/>
          </p:nvSpPr>
          <p:spPr bwMode="auto">
            <a:xfrm>
              <a:off x="2928" y="2832"/>
              <a:ext cx="2400" cy="1248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77883" name="Group 6"/>
            <p:cNvGrpSpPr>
              <a:grpSpLocks/>
            </p:cNvGrpSpPr>
            <p:nvPr/>
          </p:nvGrpSpPr>
          <p:grpSpPr bwMode="auto">
            <a:xfrm>
              <a:off x="3504" y="3168"/>
              <a:ext cx="1035" cy="634"/>
              <a:chOff x="3504" y="3168"/>
              <a:chExt cx="1035" cy="634"/>
            </a:xfrm>
          </p:grpSpPr>
          <p:sp>
            <p:nvSpPr>
              <p:cNvPr id="77891" name="Oval 7"/>
              <p:cNvSpPr>
                <a:spLocks noChangeArrowheads="1"/>
              </p:cNvSpPr>
              <p:nvPr/>
            </p:nvSpPr>
            <p:spPr bwMode="auto">
              <a:xfrm>
                <a:off x="3504" y="3696"/>
                <a:ext cx="96" cy="96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92" name="Line 8"/>
              <p:cNvSpPr>
                <a:spLocks noChangeShapeType="1"/>
              </p:cNvSpPr>
              <p:nvPr/>
            </p:nvSpPr>
            <p:spPr bwMode="auto">
              <a:xfrm flipV="1">
                <a:off x="3531" y="3168"/>
                <a:ext cx="1008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93" name="Line 9"/>
              <p:cNvSpPr>
                <a:spLocks noChangeShapeType="1"/>
              </p:cNvSpPr>
              <p:nvPr/>
            </p:nvSpPr>
            <p:spPr bwMode="auto">
              <a:xfrm flipV="1">
                <a:off x="3531" y="3264"/>
                <a:ext cx="1008" cy="538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884" name="Line 10"/>
            <p:cNvSpPr>
              <a:spLocks noChangeShapeType="1"/>
            </p:cNvSpPr>
            <p:nvPr/>
          </p:nvSpPr>
          <p:spPr bwMode="auto">
            <a:xfrm>
              <a:off x="3170" y="3504"/>
              <a:ext cx="163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85" name="Line 11"/>
            <p:cNvSpPr>
              <a:spLocks noChangeShapeType="1"/>
            </p:cNvSpPr>
            <p:nvPr/>
          </p:nvSpPr>
          <p:spPr bwMode="auto">
            <a:xfrm>
              <a:off x="4082" y="3504"/>
              <a:ext cx="334" cy="480"/>
            </a:xfrm>
            <a:prstGeom prst="line">
              <a:avLst/>
            </a:prstGeom>
            <a:noFill/>
            <a:ln w="38100">
              <a:solidFill>
                <a:srgbClr val="FF6600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90" name="Oval 16"/>
            <p:cNvSpPr>
              <a:spLocks noChangeArrowheads="1"/>
            </p:cNvSpPr>
            <p:nvPr/>
          </p:nvSpPr>
          <p:spPr bwMode="auto">
            <a:xfrm>
              <a:off x="4488" y="3168"/>
              <a:ext cx="96" cy="96"/>
            </a:xfrm>
            <a:prstGeom prst="ellips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7702067" y="1795463"/>
            <a:ext cx="3810000" cy="2590800"/>
            <a:chOff x="2928" y="1104"/>
            <a:chExt cx="2400" cy="1632"/>
          </a:xfrm>
        </p:grpSpPr>
        <p:sp>
          <p:nvSpPr>
            <p:cNvPr id="77854" name="Rectangle 18"/>
            <p:cNvSpPr>
              <a:spLocks noChangeArrowheads="1"/>
            </p:cNvSpPr>
            <p:nvPr/>
          </p:nvSpPr>
          <p:spPr bwMode="auto">
            <a:xfrm>
              <a:off x="2928" y="1104"/>
              <a:ext cx="2400" cy="1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5" name="Line 19"/>
            <p:cNvSpPr>
              <a:spLocks noChangeShapeType="1"/>
            </p:cNvSpPr>
            <p:nvPr/>
          </p:nvSpPr>
          <p:spPr bwMode="auto">
            <a:xfrm>
              <a:off x="3362" y="136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6" name="Line 20"/>
            <p:cNvSpPr>
              <a:spLocks noChangeShapeType="1"/>
            </p:cNvSpPr>
            <p:nvPr/>
          </p:nvSpPr>
          <p:spPr bwMode="auto">
            <a:xfrm>
              <a:off x="3266" y="156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7" name="Line 21"/>
            <p:cNvSpPr>
              <a:spLocks noChangeShapeType="1"/>
            </p:cNvSpPr>
            <p:nvPr/>
          </p:nvSpPr>
          <p:spPr bwMode="auto">
            <a:xfrm>
              <a:off x="3170" y="1752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8" name="Line 22"/>
            <p:cNvSpPr>
              <a:spLocks noChangeShapeType="1"/>
            </p:cNvSpPr>
            <p:nvPr/>
          </p:nvSpPr>
          <p:spPr bwMode="auto">
            <a:xfrm>
              <a:off x="3362" y="1944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59" name="Line 23"/>
            <p:cNvSpPr>
              <a:spLocks noChangeShapeType="1"/>
            </p:cNvSpPr>
            <p:nvPr/>
          </p:nvSpPr>
          <p:spPr bwMode="auto">
            <a:xfrm>
              <a:off x="3266" y="2136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60" name="Line 24"/>
            <p:cNvSpPr>
              <a:spLocks noChangeShapeType="1"/>
            </p:cNvSpPr>
            <p:nvPr/>
          </p:nvSpPr>
          <p:spPr bwMode="auto">
            <a:xfrm>
              <a:off x="3170" y="2328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61" name="Line 25"/>
            <p:cNvSpPr>
              <a:spLocks noChangeShapeType="1"/>
            </p:cNvSpPr>
            <p:nvPr/>
          </p:nvSpPr>
          <p:spPr bwMode="auto">
            <a:xfrm>
              <a:off x="3314" y="2520"/>
              <a:ext cx="172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77863" name="Group 27"/>
            <p:cNvGrpSpPr>
              <a:grpSpLocks/>
            </p:cNvGrpSpPr>
            <p:nvPr/>
          </p:nvGrpSpPr>
          <p:grpSpPr bwMode="auto">
            <a:xfrm>
              <a:off x="3842" y="1512"/>
              <a:ext cx="576" cy="912"/>
              <a:chOff x="1920" y="1824"/>
              <a:chExt cx="576" cy="912"/>
            </a:xfrm>
          </p:grpSpPr>
          <p:sp>
            <p:nvSpPr>
              <p:cNvPr id="77876" name="Line 28"/>
              <p:cNvSpPr>
                <a:spLocks noChangeShapeType="1"/>
              </p:cNvSpPr>
              <p:nvPr/>
            </p:nvSpPr>
            <p:spPr bwMode="auto">
              <a:xfrm>
                <a:off x="1920" y="2016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77" name="Line 29"/>
              <p:cNvSpPr>
                <a:spLocks noChangeShapeType="1"/>
              </p:cNvSpPr>
              <p:nvPr/>
            </p:nvSpPr>
            <p:spPr bwMode="auto">
              <a:xfrm>
                <a:off x="2496" y="1824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78" name="Line 30"/>
              <p:cNvSpPr>
                <a:spLocks noChangeShapeType="1"/>
              </p:cNvSpPr>
              <p:nvPr/>
            </p:nvSpPr>
            <p:spPr bwMode="auto">
              <a:xfrm flipV="1">
                <a:off x="1920" y="1824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879" name="Line 31"/>
              <p:cNvSpPr>
                <a:spLocks noChangeShapeType="1"/>
              </p:cNvSpPr>
              <p:nvPr/>
            </p:nvSpPr>
            <p:spPr bwMode="auto">
              <a:xfrm flipV="1">
                <a:off x="1920" y="2544"/>
                <a:ext cx="576" cy="192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7868" name="Line 36"/>
            <p:cNvSpPr>
              <a:spLocks noChangeShapeType="1"/>
            </p:cNvSpPr>
            <p:nvPr/>
          </p:nvSpPr>
          <p:spPr bwMode="auto">
            <a:xfrm>
              <a:off x="3842" y="1920"/>
              <a:ext cx="1" cy="9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869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811" y="1872"/>
                  <a:ext cx="26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7869" name="Text 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1" y="1872"/>
                  <a:ext cx="266" cy="3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870" name="Line 38"/>
            <p:cNvSpPr>
              <a:spLocks noChangeShapeType="1"/>
            </p:cNvSpPr>
            <p:nvPr/>
          </p:nvSpPr>
          <p:spPr bwMode="auto">
            <a:xfrm>
              <a:off x="4128" y="1944"/>
              <a:ext cx="912" cy="0"/>
            </a:xfrm>
            <a:prstGeom prst="line">
              <a:avLst/>
            </a:prstGeom>
            <a:noFill/>
            <a:ln w="28575">
              <a:solidFill>
                <a:srgbClr val="CC00CC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71" name="Line 39"/>
            <p:cNvSpPr>
              <a:spLocks noChangeShapeType="1"/>
            </p:cNvSpPr>
            <p:nvPr/>
          </p:nvSpPr>
          <p:spPr bwMode="auto">
            <a:xfrm flipV="1">
              <a:off x="4418" y="1872"/>
              <a:ext cx="1" cy="9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77873" name="Line 41"/>
            <p:cNvSpPr>
              <a:spLocks noChangeShapeType="1"/>
            </p:cNvSpPr>
            <p:nvPr/>
          </p:nvSpPr>
          <p:spPr bwMode="auto">
            <a:xfrm>
              <a:off x="4130" y="1944"/>
              <a:ext cx="334" cy="504"/>
            </a:xfrm>
            <a:prstGeom prst="line">
              <a:avLst/>
            </a:prstGeom>
            <a:noFill/>
            <a:ln w="38100">
              <a:solidFill>
                <a:srgbClr val="FF993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 Box 45"/>
              <p:cNvSpPr txBox="1">
                <a:spLocks noChangeArrowheads="1"/>
              </p:cNvSpPr>
              <p:nvPr/>
            </p:nvSpPr>
            <p:spPr bwMode="auto">
              <a:xfrm>
                <a:off x="2211388" y="1109991"/>
                <a:ext cx="777240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如图，均匀磁场中有一矩形载流线圈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𝑀𝑁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𝑂𝑃</m:t>
                    </m:r>
                  </m:oMath>
                </a14:m>
                <a:endParaRPr lang="en-US" altLang="zh-CN" sz="28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7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1388" y="1109991"/>
                <a:ext cx="7772400" cy="523220"/>
              </a:xfrm>
              <a:prstGeom prst="rect">
                <a:avLst/>
              </a:prstGeom>
              <a:blipFill>
                <a:blip r:embed="rId5"/>
                <a:stretch>
                  <a:fillRect l="-1647"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852" name="Line 53"/>
          <p:cNvSpPr>
            <a:spLocks noChangeShapeType="1"/>
          </p:cNvSpPr>
          <p:nvPr/>
        </p:nvSpPr>
        <p:spPr bwMode="auto">
          <a:xfrm flipH="1" flipV="1">
            <a:off x="9607068" y="2024061"/>
            <a:ext cx="3175" cy="5715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850" name="Line 56"/>
          <p:cNvSpPr>
            <a:spLocks noChangeShapeType="1"/>
          </p:cNvSpPr>
          <p:nvPr/>
        </p:nvSpPr>
        <p:spPr bwMode="auto">
          <a:xfrm flipH="1">
            <a:off x="9670444" y="3719514"/>
            <a:ext cx="0" cy="573741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848" name="Line 59"/>
          <p:cNvSpPr>
            <a:spLocks noChangeShapeType="1"/>
          </p:cNvSpPr>
          <p:nvPr/>
        </p:nvSpPr>
        <p:spPr bwMode="auto">
          <a:xfrm flipH="1">
            <a:off x="8619639" y="3357563"/>
            <a:ext cx="53340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8693348" y="6069807"/>
            <a:ext cx="307" cy="533400"/>
            <a:chOff x="3504" y="3744"/>
            <a:chExt cx="307" cy="336"/>
          </a:xfrm>
        </p:grpSpPr>
        <p:sp>
          <p:nvSpPr>
            <p:cNvPr id="77846" name="Line 62"/>
            <p:cNvSpPr>
              <a:spLocks noChangeShapeType="1"/>
            </p:cNvSpPr>
            <p:nvPr/>
          </p:nvSpPr>
          <p:spPr bwMode="auto">
            <a:xfrm>
              <a:off x="3504" y="3744"/>
              <a:ext cx="0" cy="288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77847" name="Object 60"/>
            <p:cNvGraphicFramePr>
              <a:graphicFrameLocks noChangeAspect="1"/>
            </p:cNvGraphicFramePr>
            <p:nvPr/>
          </p:nvGraphicFramePr>
          <p:xfrm>
            <a:off x="3534" y="3744"/>
            <a:ext cx="27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59" name="公式" r:id="rId6" imgW="190500" imgH="228600" progId="Equation.3">
                    <p:embed/>
                  </p:oleObj>
                </mc:Choice>
                <mc:Fallback>
                  <p:oleObj name="公式" r:id="rId6" imgW="190500" imgH="228600" progId="Equation.3">
                    <p:embed/>
                    <p:pic>
                      <p:nvPicPr>
                        <p:cNvPr id="77847" name="Object 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34" y="3744"/>
                          <a:ext cx="277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7844" name="Line 65"/>
          <p:cNvSpPr>
            <a:spLocks noChangeShapeType="1"/>
          </p:cNvSpPr>
          <p:nvPr/>
        </p:nvSpPr>
        <p:spPr bwMode="auto">
          <a:xfrm flipV="1">
            <a:off x="10254767" y="4538663"/>
            <a:ext cx="0" cy="51435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842" name="Line 68"/>
          <p:cNvSpPr>
            <a:spLocks noChangeShapeType="1"/>
          </p:cNvSpPr>
          <p:nvPr/>
        </p:nvSpPr>
        <p:spPr bwMode="auto">
          <a:xfrm flipV="1">
            <a:off x="10067442" y="2633663"/>
            <a:ext cx="53340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969730" y="1833236"/>
                <a:ext cx="1610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30" y="1833236"/>
                <a:ext cx="1610120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5118835" y="1833236"/>
                <a:ext cx="1537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835" y="1833236"/>
                <a:ext cx="153772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2969730" y="2753380"/>
                <a:ext cx="17548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30" y="2753380"/>
                <a:ext cx="175483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8226014" y="3472130"/>
                <a:ext cx="62331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6014" y="3472130"/>
                <a:ext cx="623311" cy="575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10467898" y="2265180"/>
                <a:ext cx="631583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898" y="2265180"/>
                <a:ext cx="631583" cy="57547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9115502" y="1733245"/>
                <a:ext cx="631583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5502" y="1733245"/>
                <a:ext cx="631583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9180771" y="3786704"/>
                <a:ext cx="616258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771" y="3786704"/>
                <a:ext cx="616258" cy="57547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5138625" y="2674526"/>
                <a:ext cx="1705787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625" y="2674526"/>
                <a:ext cx="1705787" cy="5754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727645" y="3748604"/>
                <a:ext cx="555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7645" y="3748604"/>
                <a:ext cx="555729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8697663" y="2403010"/>
                <a:ext cx="59901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7663" y="2403010"/>
                <a:ext cx="599010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9972290" y="3281735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2290" y="3281735"/>
                <a:ext cx="534890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9957380" y="2094846"/>
                <a:ext cx="5156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7380" y="2094846"/>
                <a:ext cx="515654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9987732" y="3819853"/>
                <a:ext cx="6407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7732" y="3819853"/>
                <a:ext cx="640752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9653276" y="2995940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276" y="2995940"/>
                <a:ext cx="49654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11013221" y="2840659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13221" y="2840659"/>
                <a:ext cx="529312" cy="575479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10628484" y="5307309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484" y="5307309"/>
                <a:ext cx="529312" cy="575479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589640" y="5976105"/>
                <a:ext cx="62331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640" y="5976105"/>
                <a:ext cx="623311" cy="575479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 94"/>
              <p:cNvSpPr/>
              <p:nvPr/>
            </p:nvSpPr>
            <p:spPr>
              <a:xfrm>
                <a:off x="9699384" y="4481347"/>
                <a:ext cx="631583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5" name="矩形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384" y="4481347"/>
                <a:ext cx="631583" cy="57547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/>
              <p:cNvSpPr/>
              <p:nvPr/>
            </p:nvSpPr>
            <p:spPr>
              <a:xfrm>
                <a:off x="9912892" y="5853551"/>
                <a:ext cx="6407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892" y="5853551"/>
                <a:ext cx="640752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9621135" y="5493186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1135" y="5493186"/>
                <a:ext cx="496546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矩形 97"/>
              <p:cNvSpPr/>
              <p:nvPr/>
            </p:nvSpPr>
            <p:spPr>
              <a:xfrm>
                <a:off x="9982095" y="5100242"/>
                <a:ext cx="53700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98" name="矩形 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095" y="5100242"/>
                <a:ext cx="537006" cy="52322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矩形 98"/>
              <p:cNvSpPr/>
              <p:nvPr/>
            </p:nvSpPr>
            <p:spPr>
              <a:xfrm>
                <a:off x="10251759" y="4802021"/>
                <a:ext cx="9000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9" name="矩形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1759" y="4802021"/>
                <a:ext cx="900054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矩形 99"/>
              <p:cNvSpPr/>
              <p:nvPr/>
            </p:nvSpPr>
            <p:spPr>
              <a:xfrm>
                <a:off x="7724782" y="5717741"/>
                <a:ext cx="100424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0" name="矩形 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782" y="5717741"/>
                <a:ext cx="100424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矩形 101"/>
              <p:cNvSpPr/>
              <p:nvPr/>
            </p:nvSpPr>
            <p:spPr>
              <a:xfrm>
                <a:off x="2969730" y="3584968"/>
                <a:ext cx="346742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2" name="矩形 10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730" y="3584968"/>
                <a:ext cx="3467424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矩形 102"/>
              <p:cNvSpPr/>
              <p:nvPr/>
            </p:nvSpPr>
            <p:spPr>
              <a:xfrm>
                <a:off x="3770203" y="4416556"/>
                <a:ext cx="1698735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3" name="矩形 10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0203" y="4416556"/>
                <a:ext cx="1698735" cy="575479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矩形 103"/>
              <p:cNvSpPr/>
              <p:nvPr/>
            </p:nvSpPr>
            <p:spPr>
              <a:xfrm>
                <a:off x="3772673" y="4992035"/>
                <a:ext cx="2482346" cy="12995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4" name="矩形 10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73" y="4992035"/>
                <a:ext cx="2482346" cy="1299523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566584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7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7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7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7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 nodeType="clickPar">
                      <p:stCondLst>
                        <p:cond delay="indefinite"/>
                      </p:stCondLst>
                      <p:childTnLst>
                        <p:par>
                          <p:cTn id="10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" grpId="0" autoUpdateAnimBg="0"/>
      <p:bldP spid="77852" grpId="0" animBg="1"/>
      <p:bldP spid="77850" grpId="0" animBg="1"/>
      <p:bldP spid="77848" grpId="0" animBg="1"/>
      <p:bldP spid="77844" grpId="0" animBg="1"/>
      <p:bldP spid="77842" grpId="0" animBg="1"/>
      <p:bldP spid="4" grpId="0"/>
      <p:bldP spid="71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2" grpId="0"/>
      <p:bldP spid="103" grpId="0"/>
      <p:bldP spid="10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70950" y="367716"/>
            <a:ext cx="3840466" cy="2653018"/>
            <a:chOff x="7702067" y="1733245"/>
            <a:chExt cx="3840466" cy="2653018"/>
          </a:xfrm>
        </p:grpSpPr>
        <p:grpSp>
          <p:nvGrpSpPr>
            <p:cNvPr id="124" name="Group 17"/>
            <p:cNvGrpSpPr>
              <a:grpSpLocks/>
            </p:cNvGrpSpPr>
            <p:nvPr/>
          </p:nvGrpSpPr>
          <p:grpSpPr bwMode="auto">
            <a:xfrm>
              <a:off x="7702067" y="1795463"/>
              <a:ext cx="3810000" cy="2590800"/>
              <a:chOff x="2928" y="1104"/>
              <a:chExt cx="2400" cy="1632"/>
            </a:xfrm>
          </p:grpSpPr>
          <p:sp>
            <p:nvSpPr>
              <p:cNvPr id="125" name="Rectangle 18"/>
              <p:cNvSpPr>
                <a:spLocks noChangeArrowheads="1"/>
              </p:cNvSpPr>
              <p:nvPr/>
            </p:nvSpPr>
            <p:spPr bwMode="auto">
              <a:xfrm>
                <a:off x="2928" y="1104"/>
                <a:ext cx="2400" cy="1632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6" name="Line 19"/>
              <p:cNvSpPr>
                <a:spLocks noChangeShapeType="1"/>
              </p:cNvSpPr>
              <p:nvPr/>
            </p:nvSpPr>
            <p:spPr bwMode="auto">
              <a:xfrm>
                <a:off x="3362" y="1368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7" name="Line 20"/>
              <p:cNvSpPr>
                <a:spLocks noChangeShapeType="1"/>
              </p:cNvSpPr>
              <p:nvPr/>
            </p:nvSpPr>
            <p:spPr bwMode="auto">
              <a:xfrm>
                <a:off x="3266" y="1560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8" name="Line 21"/>
              <p:cNvSpPr>
                <a:spLocks noChangeShapeType="1"/>
              </p:cNvSpPr>
              <p:nvPr/>
            </p:nvSpPr>
            <p:spPr bwMode="auto">
              <a:xfrm>
                <a:off x="3170" y="1752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9" name="Line 22"/>
              <p:cNvSpPr>
                <a:spLocks noChangeShapeType="1"/>
              </p:cNvSpPr>
              <p:nvPr/>
            </p:nvSpPr>
            <p:spPr bwMode="auto">
              <a:xfrm>
                <a:off x="3362" y="1944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0" name="Line 23"/>
              <p:cNvSpPr>
                <a:spLocks noChangeShapeType="1"/>
              </p:cNvSpPr>
              <p:nvPr/>
            </p:nvSpPr>
            <p:spPr bwMode="auto">
              <a:xfrm>
                <a:off x="3266" y="2136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1" name="Line 24"/>
              <p:cNvSpPr>
                <a:spLocks noChangeShapeType="1"/>
              </p:cNvSpPr>
              <p:nvPr/>
            </p:nvSpPr>
            <p:spPr bwMode="auto">
              <a:xfrm>
                <a:off x="3170" y="2328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Line 25"/>
              <p:cNvSpPr>
                <a:spLocks noChangeShapeType="1"/>
              </p:cNvSpPr>
              <p:nvPr/>
            </p:nvSpPr>
            <p:spPr bwMode="auto">
              <a:xfrm>
                <a:off x="3314" y="2520"/>
                <a:ext cx="172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33" name="Group 27"/>
              <p:cNvGrpSpPr>
                <a:grpSpLocks/>
              </p:cNvGrpSpPr>
              <p:nvPr/>
            </p:nvGrpSpPr>
            <p:grpSpPr bwMode="auto">
              <a:xfrm>
                <a:off x="3842" y="1512"/>
                <a:ext cx="576" cy="912"/>
                <a:chOff x="1920" y="1824"/>
                <a:chExt cx="576" cy="912"/>
              </a:xfrm>
            </p:grpSpPr>
            <p:sp>
              <p:nvSpPr>
                <p:cNvPr id="139" name="Line 28"/>
                <p:cNvSpPr>
                  <a:spLocks noChangeShapeType="1"/>
                </p:cNvSpPr>
                <p:nvPr/>
              </p:nvSpPr>
              <p:spPr bwMode="auto">
                <a:xfrm>
                  <a:off x="1920" y="2016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0" name="Line 29"/>
                <p:cNvSpPr>
                  <a:spLocks noChangeShapeType="1"/>
                </p:cNvSpPr>
                <p:nvPr/>
              </p:nvSpPr>
              <p:spPr bwMode="auto">
                <a:xfrm>
                  <a:off x="2496" y="1824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1920" y="1824"/>
                  <a:ext cx="576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2" name="Line 31"/>
                <p:cNvSpPr>
                  <a:spLocks noChangeShapeType="1"/>
                </p:cNvSpPr>
                <p:nvPr/>
              </p:nvSpPr>
              <p:spPr bwMode="auto">
                <a:xfrm flipV="1">
                  <a:off x="1920" y="2544"/>
                  <a:ext cx="576" cy="192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4" name="Line 36"/>
              <p:cNvSpPr>
                <a:spLocks noChangeShapeType="1"/>
              </p:cNvSpPr>
              <p:nvPr/>
            </p:nvSpPr>
            <p:spPr bwMode="auto">
              <a:xfrm>
                <a:off x="3842" y="1920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5" name="Text Box 3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811" y="1872"/>
                    <a:ext cx="266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oMath>
                      </m:oMathPara>
                    </a14:m>
                    <a:endParaRPr lang="en-US" altLang="zh-CN" sz="2800" i="1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35" name="Text Box 3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811" y="1872"/>
                    <a:ext cx="266" cy="33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6" name="Line 38"/>
              <p:cNvSpPr>
                <a:spLocks noChangeShapeType="1"/>
              </p:cNvSpPr>
              <p:nvPr/>
            </p:nvSpPr>
            <p:spPr bwMode="auto">
              <a:xfrm>
                <a:off x="4128" y="1944"/>
                <a:ext cx="912" cy="0"/>
              </a:xfrm>
              <a:prstGeom prst="line">
                <a:avLst/>
              </a:prstGeom>
              <a:noFill/>
              <a:ln w="28575">
                <a:solidFill>
                  <a:srgbClr val="CC00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Line 39"/>
              <p:cNvSpPr>
                <a:spLocks noChangeShapeType="1"/>
              </p:cNvSpPr>
              <p:nvPr/>
            </p:nvSpPr>
            <p:spPr bwMode="auto">
              <a:xfrm flipV="1">
                <a:off x="4418" y="1872"/>
                <a:ext cx="1" cy="96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8" name="Line 41"/>
              <p:cNvSpPr>
                <a:spLocks noChangeShapeType="1"/>
              </p:cNvSpPr>
              <p:nvPr/>
            </p:nvSpPr>
            <p:spPr bwMode="auto">
              <a:xfrm>
                <a:off x="4130" y="1944"/>
                <a:ext cx="334" cy="50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3" name="Line 53"/>
            <p:cNvSpPr>
              <a:spLocks noChangeShapeType="1"/>
            </p:cNvSpPr>
            <p:nvPr/>
          </p:nvSpPr>
          <p:spPr bwMode="auto">
            <a:xfrm flipH="1" flipV="1">
              <a:off x="9607068" y="2024061"/>
              <a:ext cx="3175" cy="5715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4" name="Line 56"/>
            <p:cNvSpPr>
              <a:spLocks noChangeShapeType="1"/>
            </p:cNvSpPr>
            <p:nvPr/>
          </p:nvSpPr>
          <p:spPr bwMode="auto">
            <a:xfrm flipH="1">
              <a:off x="9670444" y="3719514"/>
              <a:ext cx="0" cy="573741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5" name="Line 59"/>
            <p:cNvSpPr>
              <a:spLocks noChangeShapeType="1"/>
            </p:cNvSpPr>
            <p:nvPr/>
          </p:nvSpPr>
          <p:spPr bwMode="auto">
            <a:xfrm flipH="1">
              <a:off x="8619639" y="3357563"/>
              <a:ext cx="533400" cy="3048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46" name="Line 68"/>
            <p:cNvSpPr>
              <a:spLocks noChangeShapeType="1"/>
            </p:cNvSpPr>
            <p:nvPr/>
          </p:nvSpPr>
          <p:spPr bwMode="auto">
            <a:xfrm flipV="1">
              <a:off x="10067442" y="2633663"/>
              <a:ext cx="533400" cy="30480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矩形 146"/>
                <p:cNvSpPr/>
                <p:nvPr/>
              </p:nvSpPr>
              <p:spPr>
                <a:xfrm>
                  <a:off x="8226014" y="3472130"/>
                  <a:ext cx="62331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矩形 1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26014" y="3472130"/>
                  <a:ext cx="623311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矩形 147"/>
                <p:cNvSpPr/>
                <p:nvPr/>
              </p:nvSpPr>
              <p:spPr>
                <a:xfrm>
                  <a:off x="10467898" y="2265180"/>
                  <a:ext cx="63158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矩形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7898" y="2265180"/>
                  <a:ext cx="631583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矩形 148"/>
                <p:cNvSpPr/>
                <p:nvPr/>
              </p:nvSpPr>
              <p:spPr>
                <a:xfrm>
                  <a:off x="9115502" y="1733245"/>
                  <a:ext cx="63158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矩形 1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5502" y="1733245"/>
                  <a:ext cx="631583" cy="5754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矩形 149"/>
                <p:cNvSpPr/>
                <p:nvPr/>
              </p:nvSpPr>
              <p:spPr>
                <a:xfrm>
                  <a:off x="9180771" y="3786704"/>
                  <a:ext cx="61625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0" name="矩形 1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771" y="3786704"/>
                  <a:ext cx="616258" cy="57547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矩形 150"/>
                <p:cNvSpPr/>
                <p:nvPr/>
              </p:nvSpPr>
              <p:spPr>
                <a:xfrm>
                  <a:off x="8727645" y="3748604"/>
                  <a:ext cx="55572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1" name="矩形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7645" y="3748604"/>
                  <a:ext cx="555729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矩形 151"/>
                <p:cNvSpPr/>
                <p:nvPr/>
              </p:nvSpPr>
              <p:spPr>
                <a:xfrm>
                  <a:off x="8697663" y="2403010"/>
                  <a:ext cx="59901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2" name="矩形 1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7663" y="2403010"/>
                  <a:ext cx="599010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矩形 152"/>
                <p:cNvSpPr/>
                <p:nvPr/>
              </p:nvSpPr>
              <p:spPr>
                <a:xfrm>
                  <a:off x="9972290" y="3281735"/>
                  <a:ext cx="53489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3" name="矩形 1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2290" y="3281735"/>
                  <a:ext cx="534890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矩形 153"/>
                <p:cNvSpPr/>
                <p:nvPr/>
              </p:nvSpPr>
              <p:spPr>
                <a:xfrm>
                  <a:off x="9957380" y="2094846"/>
                  <a:ext cx="5156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54" name="矩形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57380" y="2094846"/>
                  <a:ext cx="51565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矩形 154"/>
                <p:cNvSpPr/>
                <p:nvPr/>
              </p:nvSpPr>
              <p:spPr>
                <a:xfrm>
                  <a:off x="9987732" y="3819853"/>
                  <a:ext cx="6407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5" name="矩形 1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7732" y="3819853"/>
                  <a:ext cx="640752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矩形 155"/>
                <p:cNvSpPr/>
                <p:nvPr/>
              </p:nvSpPr>
              <p:spPr>
                <a:xfrm>
                  <a:off x="9653276" y="2995940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6" name="矩形 1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3276" y="2995940"/>
                  <a:ext cx="496546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矩形 156"/>
                <p:cNvSpPr/>
                <p:nvPr/>
              </p:nvSpPr>
              <p:spPr>
                <a:xfrm>
                  <a:off x="11013221" y="2840659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157" name="矩形 1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13221" y="2840659"/>
                  <a:ext cx="529312" cy="57547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7320697" y="757222"/>
            <a:ext cx="3810000" cy="2088624"/>
            <a:chOff x="7702067" y="4514583"/>
            <a:chExt cx="3810000" cy="2088624"/>
          </a:xfrm>
        </p:grpSpPr>
        <p:grpSp>
          <p:nvGrpSpPr>
            <p:cNvPr id="159" name="Group 2"/>
            <p:cNvGrpSpPr>
              <a:grpSpLocks/>
            </p:cNvGrpSpPr>
            <p:nvPr/>
          </p:nvGrpSpPr>
          <p:grpSpPr bwMode="auto">
            <a:xfrm>
              <a:off x="7702067" y="4538663"/>
              <a:ext cx="3810000" cy="1981200"/>
              <a:chOff x="2928" y="2832"/>
              <a:chExt cx="2400" cy="1248"/>
            </a:xfrm>
          </p:grpSpPr>
          <p:sp>
            <p:nvSpPr>
              <p:cNvPr id="160" name="Rectangle 3"/>
              <p:cNvSpPr>
                <a:spLocks noChangeArrowheads="1"/>
              </p:cNvSpPr>
              <p:nvPr/>
            </p:nvSpPr>
            <p:spPr bwMode="auto">
              <a:xfrm>
                <a:off x="2928" y="2832"/>
                <a:ext cx="2400" cy="1248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1" name="Group 6"/>
              <p:cNvGrpSpPr>
                <a:grpSpLocks/>
              </p:cNvGrpSpPr>
              <p:nvPr/>
            </p:nvGrpSpPr>
            <p:grpSpPr bwMode="auto">
              <a:xfrm>
                <a:off x="3504" y="3168"/>
                <a:ext cx="1035" cy="634"/>
                <a:chOff x="3504" y="3168"/>
                <a:chExt cx="1035" cy="634"/>
              </a:xfrm>
            </p:grpSpPr>
            <p:sp>
              <p:nvSpPr>
                <p:cNvPr id="165" name="Oval 7"/>
                <p:cNvSpPr>
                  <a:spLocks noChangeArrowheads="1"/>
                </p:cNvSpPr>
                <p:nvPr/>
              </p:nvSpPr>
              <p:spPr bwMode="auto">
                <a:xfrm>
                  <a:off x="3504" y="3696"/>
                  <a:ext cx="96" cy="96"/>
                </a:xfrm>
                <a:prstGeom prst="ellips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6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531" y="3168"/>
                  <a:ext cx="1008" cy="53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7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531" y="3264"/>
                  <a:ext cx="1008" cy="538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round/>
                  <a:headEnd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2" name="Line 10"/>
              <p:cNvSpPr>
                <a:spLocks noChangeShapeType="1"/>
              </p:cNvSpPr>
              <p:nvPr/>
            </p:nvSpPr>
            <p:spPr bwMode="auto">
              <a:xfrm>
                <a:off x="3170" y="3504"/>
                <a:ext cx="1632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Line 11"/>
              <p:cNvSpPr>
                <a:spLocks noChangeShapeType="1"/>
              </p:cNvSpPr>
              <p:nvPr/>
            </p:nvSpPr>
            <p:spPr bwMode="auto">
              <a:xfrm>
                <a:off x="4082" y="3504"/>
                <a:ext cx="334" cy="480"/>
              </a:xfrm>
              <a:prstGeom prst="line">
                <a:avLst/>
              </a:prstGeom>
              <a:noFill/>
              <a:ln w="38100">
                <a:solidFill>
                  <a:srgbClr val="FF6600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" name="Oval 16"/>
              <p:cNvSpPr>
                <a:spLocks noChangeArrowheads="1"/>
              </p:cNvSpPr>
              <p:nvPr/>
            </p:nvSpPr>
            <p:spPr bwMode="auto">
              <a:xfrm>
                <a:off x="4488" y="3168"/>
                <a:ext cx="96" cy="96"/>
              </a:xfrm>
              <a:prstGeom prst="ellipse">
                <a:avLst/>
              </a:prstGeom>
              <a:noFill/>
              <a:ln w="28575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68" name="Group 61"/>
            <p:cNvGrpSpPr>
              <a:grpSpLocks/>
            </p:cNvGrpSpPr>
            <p:nvPr/>
          </p:nvGrpSpPr>
          <p:grpSpPr bwMode="auto">
            <a:xfrm>
              <a:off x="8693348" y="6069807"/>
              <a:ext cx="307" cy="533400"/>
              <a:chOff x="3504" y="3744"/>
              <a:chExt cx="307" cy="336"/>
            </a:xfrm>
          </p:grpSpPr>
          <p:sp>
            <p:nvSpPr>
              <p:cNvPr id="169" name="Line 62"/>
              <p:cNvSpPr>
                <a:spLocks noChangeShapeType="1"/>
              </p:cNvSpPr>
              <p:nvPr/>
            </p:nvSpPr>
            <p:spPr bwMode="auto">
              <a:xfrm>
                <a:off x="3504" y="3744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0066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graphicFrame>
                <p:nvGraphicFramePr>
                  <p:cNvPr id="170" name="Object 60"/>
                  <p:cNvGraphicFramePr>
                    <a:graphicFrameLocks noChangeAspect="1"/>
                  </p:cNvGraphicFramePr>
                  <p:nvPr/>
                </p:nvGraphicFramePr>
                <p:xfrm>
                  <a:off x="3534" y="3744"/>
                  <a:ext cx="277" cy="33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101383" name="公式" r:id="rId17" imgW="190500" imgH="228600" progId="Equation.3">
                          <p:embed/>
                        </p:oleObj>
                      </mc:Choice>
                      <mc:Fallback>
                        <p:oleObj name="公式" r:id="rId17" imgW="190500" imgH="228600" progId="Equation.3">
                          <p:embed/>
                          <p:pic>
                            <p:nvPicPr>
                              <p:cNvPr id="170" name="Object 6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18">
                                <a:extLst>
                                  <a:ext uri="{28A0092B-C50C-407E-A947-70E740481C1C}">
                                    <a14:useLocalDpi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34" y="3744"/>
                                <a:ext cx="277" cy="3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Choice>
            <mc:Fallback xmlns="">
              <p:graphicFrame>
                <p:nvGraphicFramePr>
                  <p:cNvPr id="170" name="Object 60"/>
                  <p:cNvGraphicFramePr>
                    <a:graphicFrameLocks noChangeAspect="1"/>
                  </p:cNvGraphicFramePr>
                  <p:nvPr/>
                </p:nvGraphicFramePr>
                <p:xfrm>
                  <a:off x="3534" y="3744"/>
                  <a:ext cx="277" cy="336"/>
                </p:xfrm>
                <a:graphic>
                  <a:graphicData uri="http://schemas.openxmlformats.org/presentationml/2006/ole">
                    <mc:AlternateContent>
                      <mc:Choice xmlns:v="urn:schemas-microsoft-com:vml" Requires="v">
                        <p:oleObj spid="_x0000_s79236" name="公式" r:id="rId19" imgW="190500" imgH="228600" progId="Equation.3">
                          <p:embed/>
                        </p:oleObj>
                      </mc:Choice>
                      <mc:Fallback>
                        <p:oleObj name="公式" r:id="rId19" imgW="190500" imgH="228600" progId="Equation.3">
                          <p:embed/>
                          <p:pic>
                            <p:nvPicPr>
                              <p:cNvPr id="77847" name="Object 60"/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20">
                                <a:extLs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3534" y="3744"/>
                                <a:ext cx="277" cy="336"/>
                              </a:xfrm>
                              <a:prstGeom prst="rect">
                                <a:avLst/>
                              </a:prstGeom>
                              <a:noFill/>
                              <a:ln>
                                <a:noFill/>
                              </a:ln>
                              <a:effectLst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  <a:ext uri="{91240B29-F687-4F45-9708-019B960494DF}">
                                  <a14:hiddenLine xmlns:a14="http://schemas.microsoft.com/office/drawing/2010/main" w="9525">
                                    <a:solidFill>
                                      <a:srgbClr val="000000"/>
                                    </a:solidFill>
                                    <a:miter lim="800000"/>
                                    <a:headEnd/>
                                    <a:tailEnd/>
                                  </a14:hiddenLine>
                                </a:ext>
                                <a:ext uri="{AF507438-7753-43E0-B8FC-AC1667EBCBE1}">
                                  <a14:hiddenEffects xmlns:a14="http://schemas.microsoft.com/office/drawing/2010/main">
                                    <a:effectLst>
                                      <a:outerShdw dist="35921" dir="2700000" algn="ctr" rotWithShape="0">
                                        <a:srgbClr val="808080"/>
                                      </a:outerShdw>
                                    </a:effectLst>
                                  </a14:hiddenEffects>
                                </a:ext>
                              </a:extLst>
                            </p:spPr>
                          </p:pic>
                        </p:oleObj>
                      </mc:Fallback>
                    </mc:AlternateContent>
                  </a:graphicData>
                </a:graphic>
              </p:graphicFrame>
            </mc:Fallback>
          </mc:AlternateContent>
        </p:grpSp>
        <p:sp>
          <p:nvSpPr>
            <p:cNvPr id="171" name="Line 65"/>
            <p:cNvSpPr>
              <a:spLocks noChangeShapeType="1"/>
            </p:cNvSpPr>
            <p:nvPr/>
          </p:nvSpPr>
          <p:spPr bwMode="auto">
            <a:xfrm flipV="1">
              <a:off x="10254767" y="4538663"/>
              <a:ext cx="0" cy="514350"/>
            </a:xfrm>
            <a:prstGeom prst="line">
              <a:avLst/>
            </a:prstGeom>
            <a:noFill/>
            <a:ln w="28575">
              <a:solidFill>
                <a:srgbClr val="FF0066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2" name="矩形 171"/>
                <p:cNvSpPr/>
                <p:nvPr/>
              </p:nvSpPr>
              <p:spPr>
                <a:xfrm>
                  <a:off x="10628484" y="5307309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172" name="矩形 1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28484" y="5307309"/>
                  <a:ext cx="529312" cy="575479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矩形 172"/>
                <p:cNvSpPr/>
                <p:nvPr/>
              </p:nvSpPr>
              <p:spPr>
                <a:xfrm>
                  <a:off x="8589640" y="5976105"/>
                  <a:ext cx="62331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3" name="矩形 1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9640" y="5976105"/>
                  <a:ext cx="623311" cy="57547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矩形 173"/>
                <p:cNvSpPr/>
                <p:nvPr/>
              </p:nvSpPr>
              <p:spPr>
                <a:xfrm>
                  <a:off x="9745503" y="4514583"/>
                  <a:ext cx="63158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4" name="矩形 1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45503" y="4514583"/>
                  <a:ext cx="631583" cy="57547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矩形 174"/>
                <p:cNvSpPr/>
                <p:nvPr/>
              </p:nvSpPr>
              <p:spPr>
                <a:xfrm>
                  <a:off x="9912892" y="5853551"/>
                  <a:ext cx="64075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5" name="矩形 1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892" y="5853551"/>
                  <a:ext cx="640752" cy="52322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矩形 175"/>
                <p:cNvSpPr/>
                <p:nvPr/>
              </p:nvSpPr>
              <p:spPr>
                <a:xfrm>
                  <a:off x="9621135" y="5493186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6" name="矩形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1135" y="5493186"/>
                  <a:ext cx="496546" cy="52322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矩形 176"/>
                <p:cNvSpPr/>
                <p:nvPr/>
              </p:nvSpPr>
              <p:spPr>
                <a:xfrm>
                  <a:off x="9982095" y="5100242"/>
                  <a:ext cx="53700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7" name="矩形 1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095" y="5100242"/>
                  <a:ext cx="537006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矩形 177"/>
                <p:cNvSpPr/>
                <p:nvPr/>
              </p:nvSpPr>
              <p:spPr>
                <a:xfrm>
                  <a:off x="10251759" y="4802021"/>
                  <a:ext cx="9000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8" name="矩形 1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1759" y="4802021"/>
                  <a:ext cx="900054" cy="52322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矩形 178"/>
                <p:cNvSpPr/>
                <p:nvPr/>
              </p:nvSpPr>
              <p:spPr>
                <a:xfrm>
                  <a:off x="7724782" y="5717741"/>
                  <a:ext cx="100424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79" name="矩形 1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4782" y="5717741"/>
                  <a:ext cx="1004249" cy="52322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矩形 180"/>
              <p:cNvSpPr/>
              <p:nvPr/>
            </p:nvSpPr>
            <p:spPr>
              <a:xfrm>
                <a:off x="2595270" y="3561774"/>
                <a:ext cx="161012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1" name="矩形 1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5270" y="3561774"/>
                <a:ext cx="1610120" cy="523220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矩形 181"/>
              <p:cNvSpPr/>
              <p:nvPr/>
            </p:nvSpPr>
            <p:spPr>
              <a:xfrm>
                <a:off x="4744375" y="3561774"/>
                <a:ext cx="15377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2" name="矩形 1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4375" y="3561774"/>
                <a:ext cx="1537729" cy="52322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3" name="矩形 182"/>
              <p:cNvSpPr/>
              <p:nvPr/>
            </p:nvSpPr>
            <p:spPr>
              <a:xfrm>
                <a:off x="6496328" y="3525354"/>
                <a:ext cx="25817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3" name="矩形 1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6328" y="3525354"/>
                <a:ext cx="2581732" cy="523220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4" name="矩形 183"/>
              <p:cNvSpPr/>
              <p:nvPr/>
            </p:nvSpPr>
            <p:spPr>
              <a:xfrm>
                <a:off x="8718009" y="3525354"/>
                <a:ext cx="246317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4" name="矩形 1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8009" y="3525354"/>
                <a:ext cx="2463175" cy="523220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5" name="矩形 184"/>
              <p:cNvSpPr/>
              <p:nvPr/>
            </p:nvSpPr>
            <p:spPr>
              <a:xfrm>
                <a:off x="3019996" y="4417989"/>
                <a:ext cx="251055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m:rPr>
                              <m:nor/>
                            </m:rPr>
                            <a:rPr lang="zh-CN" altLang="en-US" sz="2800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5" name="矩形 1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9996" y="4417989"/>
                <a:ext cx="2510559" cy="523220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7" name="矩形 186"/>
              <p:cNvSpPr/>
              <p:nvPr/>
            </p:nvSpPr>
            <p:spPr>
              <a:xfrm>
                <a:off x="6103163" y="4409331"/>
                <a:ext cx="2418226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𝐼𝑆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7" name="矩形 1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163" y="4409331"/>
                <a:ext cx="2418226" cy="575479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矩形 187"/>
              <p:cNvSpPr/>
              <p:nvPr/>
            </p:nvSpPr>
            <p:spPr>
              <a:xfrm>
                <a:off x="8499088" y="4371348"/>
                <a:ext cx="1730089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8" name="矩形 1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9088" y="4371348"/>
                <a:ext cx="1730089" cy="575479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2966002" y="5292400"/>
            <a:ext cx="8175625" cy="575479"/>
            <a:chOff x="2966002" y="5292400"/>
            <a:chExt cx="8175625" cy="575479"/>
          </a:xfrm>
        </p:grpSpPr>
        <p:grpSp>
          <p:nvGrpSpPr>
            <p:cNvPr id="16" name="Group 72"/>
            <p:cNvGrpSpPr>
              <a:grpSpLocks/>
            </p:cNvGrpSpPr>
            <p:nvPr/>
          </p:nvGrpSpPr>
          <p:grpSpPr bwMode="auto">
            <a:xfrm>
              <a:off x="2966002" y="5344004"/>
              <a:ext cx="8175625" cy="523875"/>
              <a:chOff x="336" y="3617"/>
              <a:chExt cx="5150" cy="3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882" name="Text Box 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36" y="3617"/>
                    <a:ext cx="1650" cy="3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线圈有</a:t>
                    </a:r>
                    <a14:m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匝时</a:t>
                    </a:r>
                  </a:p>
                </p:txBody>
              </p:sp>
            </mc:Choice>
            <mc:Fallback xmlns="">
              <p:sp>
                <p:nvSpPr>
                  <p:cNvPr id="79882" name="Text Box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6" y="3617"/>
                    <a:ext cx="1650" cy="33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895" t="-12791" b="-31395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9883" name="Text Box 71"/>
              <p:cNvSpPr txBox="1">
                <a:spLocks noChangeArrowheads="1"/>
              </p:cNvSpPr>
              <p:nvPr/>
            </p:nvSpPr>
            <p:spPr bwMode="auto">
              <a:xfrm>
                <a:off x="3278" y="3620"/>
                <a:ext cx="220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（适用于任意线圈）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9" name="矩形 188"/>
                <p:cNvSpPr/>
                <p:nvPr/>
              </p:nvSpPr>
              <p:spPr>
                <a:xfrm>
                  <a:off x="5073941" y="5292400"/>
                  <a:ext cx="2681119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𝑁𝐼𝑆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89" name="矩形 18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3941" y="5292400"/>
                  <a:ext cx="2681119" cy="575479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2286701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1" grpId="0"/>
      <p:bldP spid="182" grpId="0"/>
      <p:bldP spid="183" grpId="0"/>
      <p:bldP spid="184" grpId="0"/>
      <p:bldP spid="185" grpId="0"/>
      <p:bldP spid="187" grpId="0"/>
      <p:bldP spid="18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2" name="Rectangle 40"/>
          <p:cNvSpPr>
            <a:spLocks noChangeArrowheads="1"/>
          </p:cNvSpPr>
          <p:nvPr/>
        </p:nvSpPr>
        <p:spPr bwMode="auto">
          <a:xfrm>
            <a:off x="2871306" y="5352434"/>
            <a:ext cx="2882929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90343" y="2769569"/>
            <a:ext cx="3444875" cy="3116265"/>
            <a:chOff x="2790343" y="2769569"/>
            <a:chExt cx="3444875" cy="3116265"/>
          </a:xfrm>
        </p:grpSpPr>
        <p:sp>
          <p:nvSpPr>
            <p:cNvPr id="81945" name="Text Box 43"/>
            <p:cNvSpPr txBox="1">
              <a:spLocks noChangeArrowheads="1"/>
            </p:cNvSpPr>
            <p:nvPr/>
          </p:nvSpPr>
          <p:spPr bwMode="auto">
            <a:xfrm>
              <a:off x="2790343" y="2769569"/>
              <a:ext cx="3444875" cy="2678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+   +    +    +    +    +    +   +    +    +    +    +    +   +    +    +    +    +   +   +    +    +    + </a:t>
              </a:r>
              <a:r>
                <a:rPr lang="zh-CN" altLang="en-US" sz="28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   +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        </a:t>
              </a:r>
            </a:p>
          </p:txBody>
        </p:sp>
        <p:sp>
          <p:nvSpPr>
            <p:cNvPr id="81943" name="Rectangle 41"/>
            <p:cNvSpPr>
              <a:spLocks noChangeArrowheads="1"/>
            </p:cNvSpPr>
            <p:nvPr/>
          </p:nvSpPr>
          <p:spPr bwMode="auto">
            <a:xfrm>
              <a:off x="2795106" y="2990232"/>
              <a:ext cx="3048000" cy="289560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81946" name="AutoShape 44"/>
          <p:cNvSpPr>
            <a:spLocks noChangeArrowheads="1"/>
          </p:cNvSpPr>
          <p:nvPr/>
        </p:nvSpPr>
        <p:spPr bwMode="auto">
          <a:xfrm>
            <a:off x="3861906" y="3447432"/>
            <a:ext cx="1066800" cy="1371601"/>
          </a:xfrm>
          <a:prstGeom prst="bevel">
            <a:avLst>
              <a:gd name="adj" fmla="val 4463"/>
            </a:avLst>
          </a:prstGeom>
          <a:noFill/>
          <a:ln w="19050">
            <a:solidFill>
              <a:srgbClr val="99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47" name="Text Box 45"/>
              <p:cNvSpPr txBox="1">
                <a:spLocks noChangeArrowheads="1"/>
              </p:cNvSpPr>
              <p:nvPr/>
            </p:nvSpPr>
            <p:spPr bwMode="auto">
              <a:xfrm>
                <a:off x="3422168" y="3371232"/>
                <a:ext cx="4222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altLang="zh-CN" sz="2800" i="1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1947" name="Text 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22168" y="3371232"/>
                <a:ext cx="422275" cy="52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949" name="Line 47"/>
          <p:cNvSpPr>
            <a:spLocks noChangeShapeType="1"/>
          </p:cNvSpPr>
          <p:nvPr/>
        </p:nvSpPr>
        <p:spPr bwMode="auto">
          <a:xfrm flipV="1">
            <a:off x="4395306" y="2990232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50" name="Line 48"/>
          <p:cNvSpPr>
            <a:spLocks noChangeShapeType="1"/>
          </p:cNvSpPr>
          <p:nvPr/>
        </p:nvSpPr>
        <p:spPr bwMode="auto">
          <a:xfrm>
            <a:off x="4395306" y="4819034"/>
            <a:ext cx="0" cy="457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51" name="Line 49"/>
          <p:cNvSpPr>
            <a:spLocks noChangeShapeType="1"/>
          </p:cNvSpPr>
          <p:nvPr/>
        </p:nvSpPr>
        <p:spPr bwMode="auto">
          <a:xfrm flipH="1">
            <a:off x="3404706" y="4209433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52" name="Line 50"/>
          <p:cNvSpPr>
            <a:spLocks noChangeShapeType="1"/>
          </p:cNvSpPr>
          <p:nvPr/>
        </p:nvSpPr>
        <p:spPr bwMode="auto">
          <a:xfrm>
            <a:off x="4928706" y="4209433"/>
            <a:ext cx="4572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941" name="AutoShape 52"/>
          <p:cNvSpPr>
            <a:spLocks noChangeArrowheads="1"/>
          </p:cNvSpPr>
          <p:nvPr/>
        </p:nvSpPr>
        <p:spPr bwMode="auto">
          <a:xfrm>
            <a:off x="3785706" y="3523632"/>
            <a:ext cx="152400" cy="304800"/>
          </a:xfrm>
          <a:prstGeom prst="upArrow">
            <a:avLst>
              <a:gd name="adj1" fmla="val 50000"/>
              <a:gd name="adj2" fmla="val 130000"/>
            </a:avLst>
          </a:prstGeom>
          <a:gradFill rotWithShape="0">
            <a:gsLst>
              <a:gs pos="0">
                <a:srgbClr val="0000FF"/>
              </a:gs>
              <a:gs pos="100000">
                <a:srgbClr val="FFFFFF"/>
              </a:gs>
            </a:gsLst>
            <a:lin ang="5400000" scaled="1"/>
          </a:gradFill>
          <a:ln w="190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5" name="Text Box 55"/>
          <p:cNvSpPr txBox="1">
            <a:spLocks noChangeArrowheads="1"/>
          </p:cNvSpPr>
          <p:nvPr/>
        </p:nvSpPr>
        <p:spPr bwMode="auto">
          <a:xfrm>
            <a:off x="3214205" y="2269023"/>
            <a:ext cx="22860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稳定平衡</a:t>
            </a:r>
          </a:p>
        </p:txBody>
      </p:sp>
      <p:sp>
        <p:nvSpPr>
          <p:cNvPr id="56" name="Rectangle 56"/>
          <p:cNvSpPr>
            <a:spLocks noChangeArrowheads="1"/>
          </p:cNvSpPr>
          <p:nvPr/>
        </p:nvSpPr>
        <p:spPr bwMode="auto">
          <a:xfrm>
            <a:off x="5919306" y="2269023"/>
            <a:ext cx="23622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不稳定平衡</a:t>
            </a:r>
          </a:p>
        </p:txBody>
      </p:sp>
      <p:grpSp>
        <p:nvGrpSpPr>
          <p:cNvPr id="81929" name="Group 68"/>
          <p:cNvGrpSpPr>
            <a:grpSpLocks/>
          </p:cNvGrpSpPr>
          <p:nvPr/>
        </p:nvGrpSpPr>
        <p:grpSpPr bwMode="auto">
          <a:xfrm>
            <a:off x="2795105" y="362710"/>
            <a:ext cx="1752600" cy="838200"/>
            <a:chOff x="672" y="432"/>
            <a:chExt cx="1104" cy="528"/>
          </a:xfrm>
        </p:grpSpPr>
        <p:sp>
          <p:nvSpPr>
            <p:cNvPr id="58" name="AutoShape 58"/>
            <p:cNvSpPr>
              <a:spLocks noChangeArrowheads="1"/>
            </p:cNvSpPr>
            <p:nvPr/>
          </p:nvSpPr>
          <p:spPr bwMode="auto">
            <a:xfrm>
              <a:off x="672" y="432"/>
              <a:ext cx="1104" cy="528"/>
            </a:xfrm>
            <a:prstGeom prst="horizontalScroll">
              <a:avLst>
                <a:gd name="adj" fmla="val 12500"/>
              </a:avLst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dist="107763" dir="13500000" algn="ctr" rotWithShape="0">
                <a:srgbClr val="339933"/>
              </a:outerShdw>
            </a:effectLst>
          </p:spPr>
          <p:txBody>
            <a:bodyPr wrap="none" anchor="ctr"/>
            <a:lstStyle/>
            <a:p>
              <a:pPr algn="just" eaLnBrk="1" hangingPunct="1">
                <a:defRPr/>
              </a:pPr>
              <a:endParaRPr kumimoji="1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81939" name="Text Box 59"/>
            <p:cNvSpPr txBox="1">
              <a:spLocks noChangeArrowheads="1"/>
            </p:cNvSpPr>
            <p:nvPr/>
          </p:nvSpPr>
          <p:spPr bwMode="auto">
            <a:xfrm>
              <a:off x="816" y="528"/>
              <a:ext cx="86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讨  论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935" name="Text Box 61"/>
              <p:cNvSpPr txBox="1">
                <a:spLocks noChangeArrowheads="1"/>
              </p:cNvSpPr>
              <p:nvPr/>
            </p:nvSpPr>
            <p:spPr bwMode="auto">
              <a:xfrm>
                <a:off x="2718905" y="1378918"/>
                <a:ext cx="3581400" cy="5754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1）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方向与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FF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相同</a:t>
                </a:r>
              </a:p>
            </p:txBody>
          </p:sp>
        </mc:Choice>
        <mc:Fallback xmlns="">
          <p:sp>
            <p:nvSpPr>
              <p:cNvPr id="81935" name="Text 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18905" y="1378918"/>
                <a:ext cx="3581400" cy="575479"/>
              </a:xfrm>
              <a:prstGeom prst="rect">
                <a:avLst/>
              </a:prstGeom>
              <a:blipFill>
                <a:blip r:embed="rId5"/>
                <a:stretch>
                  <a:fillRect l="-3401" t="-105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 Box 64"/>
          <p:cNvSpPr txBox="1">
            <a:spLocks noChangeArrowheads="1"/>
          </p:cNvSpPr>
          <p:nvPr/>
        </p:nvSpPr>
        <p:spPr bwMode="auto">
          <a:xfrm>
            <a:off x="6097106" y="1354414"/>
            <a:ext cx="2590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2）方向相反</a:t>
            </a:r>
          </a:p>
        </p:txBody>
      </p:sp>
      <p:sp>
        <p:nvSpPr>
          <p:cNvPr id="65" name="Text Box 65"/>
          <p:cNvSpPr txBox="1">
            <a:spLocks noChangeArrowheads="1"/>
          </p:cNvSpPr>
          <p:nvPr/>
        </p:nvSpPr>
        <p:spPr bwMode="auto">
          <a:xfrm>
            <a:off x="8586305" y="1354413"/>
            <a:ext cx="2819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3）方向垂直</a:t>
            </a:r>
          </a:p>
        </p:txBody>
      </p:sp>
      <p:sp>
        <p:nvSpPr>
          <p:cNvPr id="67" name="Text Box 67"/>
          <p:cNvSpPr txBox="1">
            <a:spLocks noChangeArrowheads="1"/>
          </p:cNvSpPr>
          <p:nvPr/>
        </p:nvSpPr>
        <p:spPr bwMode="auto">
          <a:xfrm>
            <a:off x="8687353" y="2256012"/>
            <a:ext cx="2209800" cy="528637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50000">
                <a:srgbClr val="FFFFFF"/>
              </a:gs>
              <a:gs pos="100000">
                <a:schemeClr val="accent1"/>
              </a:gs>
            </a:gsLst>
            <a:lin ang="5400000" scaled="1"/>
          </a:gradFill>
          <a:ln w="952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力矩最大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144217" y="4538030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217" y="4538030"/>
                <a:ext cx="529312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420400" y="4158769"/>
                <a:ext cx="517706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400" y="4158769"/>
                <a:ext cx="517706" cy="5754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2871306" y="5333380"/>
                <a:ext cx="1297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306" y="5333380"/>
                <a:ext cx="1297215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4512991" y="5330641"/>
                <a:ext cx="126502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2991" y="5330641"/>
                <a:ext cx="126502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5906633" y="2655267"/>
            <a:ext cx="2563786" cy="3230563"/>
            <a:chOff x="5906633" y="2655267"/>
            <a:chExt cx="2563786" cy="3230563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5919306" y="2655267"/>
              <a:ext cx="2551113" cy="3230563"/>
              <a:chOff x="2208" y="1901"/>
              <a:chExt cx="1607" cy="2035"/>
            </a:xfrm>
          </p:grpSpPr>
          <p:grpSp>
            <p:nvGrpSpPr>
              <p:cNvPr id="81954" name="Group 24"/>
              <p:cNvGrpSpPr>
                <a:grpSpLocks/>
              </p:cNvGrpSpPr>
              <p:nvPr/>
            </p:nvGrpSpPr>
            <p:grpSpPr bwMode="auto">
              <a:xfrm>
                <a:off x="2208" y="1901"/>
                <a:ext cx="1607" cy="2035"/>
                <a:chOff x="2208" y="1901"/>
                <a:chExt cx="1607" cy="2035"/>
              </a:xfrm>
            </p:grpSpPr>
            <p:grpSp>
              <p:nvGrpSpPr>
                <p:cNvPr id="81956" name="Group 25"/>
                <p:cNvGrpSpPr>
                  <a:grpSpLocks/>
                </p:cNvGrpSpPr>
                <p:nvPr/>
              </p:nvGrpSpPr>
              <p:grpSpPr bwMode="auto">
                <a:xfrm>
                  <a:off x="2208" y="1901"/>
                  <a:ext cx="1607" cy="2035"/>
                  <a:chOff x="2208" y="1901"/>
                  <a:chExt cx="1607" cy="2035"/>
                </a:xfrm>
              </p:grpSpPr>
              <p:sp>
                <p:nvSpPr>
                  <p:cNvPr id="81966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2208" y="2112"/>
                    <a:ext cx="1488" cy="1824"/>
                  </a:xfrm>
                  <a:prstGeom prst="rect">
                    <a:avLst/>
                  </a:prstGeom>
                  <a:noFill/>
                  <a:ln w="9525">
                    <a:solidFill>
                      <a:schemeClr val="tx2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0"/>
                      </a:spcBef>
                      <a:buClrTx/>
                      <a:buSzTx/>
                      <a:buFontTx/>
                      <a:buNone/>
                    </a:pPr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7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214" y="1901"/>
                    <a:ext cx="1601" cy="16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>
                      <a:lnSpc>
                        <a:spcPct val="150000"/>
                      </a:lnSpc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:r>
                      <a:rPr lang="zh-CN" altLang="en-US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.     .     .     .     .     .     .     .     .     .     .     .     .     .     .     .     .     .     </a:t>
                    </a:r>
                    <a:r>
                      <a:rPr lang="zh-CN" altLang="en-US" sz="2800" dirty="0">
                        <a:solidFill>
                          <a:srgbClr val="0000FF"/>
                        </a:solidFill>
                        <a:ea typeface="微软雅黑" panose="020B0503020204020204" pitchFamily="34" charset="-122"/>
                      </a:rPr>
                      <a:t>.     .</a:t>
                    </a:r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grpSp>
              <p:nvGrpSpPr>
                <p:cNvPr id="81957" name="Group 28"/>
                <p:cNvGrpSpPr>
                  <a:grpSpLocks/>
                </p:cNvGrpSpPr>
                <p:nvPr/>
              </p:nvGrpSpPr>
              <p:grpSpPr bwMode="auto">
                <a:xfrm>
                  <a:off x="2592" y="2496"/>
                  <a:ext cx="576" cy="768"/>
                  <a:chOff x="2592" y="2448"/>
                  <a:chExt cx="576" cy="768"/>
                </a:xfrm>
              </p:grpSpPr>
              <p:sp>
                <p:nvSpPr>
                  <p:cNvPr id="81961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2592" y="284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2" name="Line 30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28" y="2844"/>
                    <a:ext cx="24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3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880" y="2448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64" name="Line 32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80" y="2928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FF0000"/>
                    </a:solidFill>
                    <a:round/>
                    <a:headEnd/>
                    <a:tailEnd type="triangle" w="sm" len="lg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  <p:sp>
              <p:nvSpPr>
                <p:cNvPr id="81958" name="AutoShape 34"/>
                <p:cNvSpPr>
                  <a:spLocks noChangeArrowheads="1"/>
                </p:cNvSpPr>
                <p:nvPr/>
              </p:nvSpPr>
              <p:spPr bwMode="auto">
                <a:xfrm>
                  <a:off x="2544" y="2448"/>
                  <a:ext cx="672" cy="864"/>
                </a:xfrm>
                <a:prstGeom prst="bevel">
                  <a:avLst>
                    <a:gd name="adj" fmla="val 4463"/>
                  </a:avLst>
                </a:prstGeom>
                <a:noFill/>
                <a:ln w="19050">
                  <a:solidFill>
                    <a:srgbClr val="9966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959" name="Text Box 35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67" y="2448"/>
                      <a:ext cx="266" cy="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Char char="v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en-US" altLang="zh-CN" sz="2800" i="1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959" name="Text Box 3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267" y="2448"/>
                      <a:ext cx="266" cy="330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81955" name="AutoShape 37"/>
              <p:cNvSpPr>
                <a:spLocks noChangeArrowheads="1"/>
              </p:cNvSpPr>
              <p:nvPr/>
            </p:nvSpPr>
            <p:spPr bwMode="auto">
              <a:xfrm>
                <a:off x="2496" y="2544"/>
                <a:ext cx="96" cy="192"/>
              </a:xfrm>
              <a:prstGeom prst="upArrow">
                <a:avLst>
                  <a:gd name="adj1" fmla="val 50000"/>
                  <a:gd name="adj2" fmla="val 130000"/>
                </a:avLst>
              </a:prstGeom>
              <a:gradFill rotWithShape="0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5906633" y="3680548"/>
              <a:ext cx="2458799" cy="2173313"/>
              <a:chOff x="5906633" y="3680548"/>
              <a:chExt cx="2458799" cy="21733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矩形 69"/>
                  <p:cNvSpPr/>
                  <p:nvPr/>
                </p:nvSpPr>
                <p:spPr>
                  <a:xfrm>
                    <a:off x="7630413" y="4542233"/>
                    <a:ext cx="529312" cy="5754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⃑"/>
                              <m:ctrlPr>
                                <a:rPr lang="en-US" altLang="zh-CN" sz="2800" i="1" smtClean="0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800" dirty="0">
                      <a:solidFill>
                        <a:srgbClr val="FF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0" name="矩形 6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30413" y="4542233"/>
                    <a:ext cx="529312" cy="575479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矩形 71"/>
                  <p:cNvSpPr/>
                  <p:nvPr/>
                </p:nvSpPr>
                <p:spPr>
                  <a:xfrm>
                    <a:off x="6516356" y="3680548"/>
                    <a:ext cx="517706" cy="5754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⃑"/>
                              <m:ctrlPr>
                                <a:rPr lang="en-US" altLang="zh-CN" sz="28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2" name="矩形 7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6356" y="3680548"/>
                    <a:ext cx="517706" cy="575479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矩形 76"/>
                  <p:cNvSpPr/>
                  <p:nvPr/>
                </p:nvSpPr>
                <p:spPr>
                  <a:xfrm>
                    <a:off x="5906633" y="5320118"/>
                    <a:ext cx="1184683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7" name="矩形 7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06633" y="5320118"/>
                    <a:ext cx="1184683" cy="523220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矩形 78"/>
                  <p:cNvSpPr/>
                  <p:nvPr/>
                </p:nvSpPr>
                <p:spPr>
                  <a:xfrm>
                    <a:off x="7100406" y="5330641"/>
                    <a:ext cx="1265026" cy="52322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zh-CN" altLang="en-US" sz="28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矩形 7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00406" y="5330641"/>
                    <a:ext cx="1265026" cy="523220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7" name="组合 6"/>
          <p:cNvGrpSpPr/>
          <p:nvPr/>
        </p:nvGrpSpPr>
        <p:grpSpPr>
          <a:xfrm>
            <a:off x="8400045" y="2990229"/>
            <a:ext cx="3113482" cy="2895600"/>
            <a:chOff x="8400045" y="2990229"/>
            <a:chExt cx="3113482" cy="2895600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8433904" y="2990229"/>
              <a:ext cx="2986089" cy="2895600"/>
              <a:chOff x="3744" y="2112"/>
              <a:chExt cx="1728" cy="1824"/>
            </a:xfrm>
          </p:grpSpPr>
          <p:grpSp>
            <p:nvGrpSpPr>
              <p:cNvPr id="81968" name="Group 3"/>
              <p:cNvGrpSpPr>
                <a:grpSpLocks/>
              </p:cNvGrpSpPr>
              <p:nvPr/>
            </p:nvGrpSpPr>
            <p:grpSpPr bwMode="auto">
              <a:xfrm>
                <a:off x="3744" y="2112"/>
                <a:ext cx="1728" cy="1824"/>
                <a:chOff x="3744" y="2112"/>
                <a:chExt cx="1728" cy="1824"/>
              </a:xfrm>
            </p:grpSpPr>
            <p:sp>
              <p:nvSpPr>
                <p:cNvPr id="81970" name="Rectangle 4"/>
                <p:cNvSpPr>
                  <a:spLocks noChangeArrowheads="1"/>
                </p:cNvSpPr>
                <p:nvPr/>
              </p:nvSpPr>
              <p:spPr bwMode="auto">
                <a:xfrm>
                  <a:off x="3744" y="2112"/>
                  <a:ext cx="1728" cy="1824"/>
                </a:xfrm>
                <a:prstGeom prst="rect">
                  <a:avLst/>
                </a:prstGeom>
                <a:noFill/>
                <a:ln w="9525">
                  <a:solidFill>
                    <a:schemeClr val="tx2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1" name="Line 5"/>
                <p:cNvSpPr>
                  <a:spLocks noChangeShapeType="1"/>
                </p:cNvSpPr>
                <p:nvPr/>
              </p:nvSpPr>
              <p:spPr bwMode="auto">
                <a:xfrm>
                  <a:off x="3840" y="225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2" name="Line 6"/>
                <p:cNvSpPr>
                  <a:spLocks noChangeShapeType="1"/>
                </p:cNvSpPr>
                <p:nvPr/>
              </p:nvSpPr>
              <p:spPr bwMode="auto">
                <a:xfrm>
                  <a:off x="3840" y="249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3" name="Line 7"/>
                <p:cNvSpPr>
                  <a:spLocks noChangeShapeType="1"/>
                </p:cNvSpPr>
                <p:nvPr/>
              </p:nvSpPr>
              <p:spPr bwMode="auto">
                <a:xfrm>
                  <a:off x="3840" y="273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4" name="Line 8"/>
                <p:cNvSpPr>
                  <a:spLocks noChangeShapeType="1"/>
                </p:cNvSpPr>
                <p:nvPr/>
              </p:nvSpPr>
              <p:spPr bwMode="auto">
                <a:xfrm>
                  <a:off x="3840" y="2976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5" name="Line 9"/>
                <p:cNvSpPr>
                  <a:spLocks noChangeShapeType="1"/>
                </p:cNvSpPr>
                <p:nvPr/>
              </p:nvSpPr>
              <p:spPr bwMode="auto">
                <a:xfrm>
                  <a:off x="3840" y="3168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6" name="Line 10"/>
                <p:cNvSpPr>
                  <a:spLocks noChangeShapeType="1"/>
                </p:cNvSpPr>
                <p:nvPr/>
              </p:nvSpPr>
              <p:spPr bwMode="auto">
                <a:xfrm>
                  <a:off x="3840" y="3360"/>
                  <a:ext cx="1440" cy="0"/>
                </a:xfrm>
                <a:prstGeom prst="line">
                  <a:avLst/>
                </a:prstGeom>
                <a:noFill/>
                <a:ln w="9525">
                  <a:solidFill>
                    <a:schemeClr val="tx2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77" name="AutoShape 11"/>
                <p:cNvSpPr>
                  <a:spLocks noChangeArrowheads="1"/>
                </p:cNvSpPr>
                <p:nvPr/>
              </p:nvSpPr>
              <p:spPr bwMode="auto">
                <a:xfrm>
                  <a:off x="4224" y="2400"/>
                  <a:ext cx="672" cy="864"/>
                </a:xfrm>
                <a:prstGeom prst="bevel">
                  <a:avLst>
                    <a:gd name="adj" fmla="val 4463"/>
                  </a:avLst>
                </a:prstGeom>
                <a:noFill/>
                <a:ln w="19050">
                  <a:solidFill>
                    <a:srgbClr val="9933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1978" name="Text Box 12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3947" y="2352"/>
                      <a:ext cx="266" cy="33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65000"/>
                        <a:buFont typeface="Wingdings" panose="05000000000000000000" pitchFamily="2" charset="2"/>
                        <a:buChar char="v"/>
                        <a:defRPr kumimoji="1" sz="3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har char="–"/>
                        <a:defRPr kumimoji="1"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har char="•"/>
                        <a:defRPr kumimoji="1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har char="–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SzPct val="65000"/>
                        <a:buChar char="•"/>
                        <a:defRPr kumimoji="1"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algn="just" eaLnBrk="1" hangingPunct="1">
                        <a:spcBef>
                          <a:spcPct val="50000"/>
                        </a:spcBef>
                        <a:buClrTx/>
                        <a:buSzTx/>
                        <a:buFontTx/>
                        <a:buNone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oMath>
                        </m:oMathPara>
                      </a14:m>
                      <a:endParaRPr lang="en-US" altLang="zh-CN" sz="2800" i="1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81978" name="Text Box 1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3947" y="2352"/>
                      <a:ext cx="266" cy="330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1980" name="Oval 14"/>
                <p:cNvSpPr>
                  <a:spLocks noChangeArrowheads="1"/>
                </p:cNvSpPr>
                <p:nvPr/>
              </p:nvSpPr>
              <p:spPr bwMode="auto">
                <a:xfrm>
                  <a:off x="4656" y="2736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981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4660" y="2592"/>
                  <a:ext cx="173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rPr>
                    <a:t>.</a:t>
                  </a:r>
                </a:p>
              </p:txBody>
            </p:sp>
            <p:sp>
              <p:nvSpPr>
                <p:cNvPr id="81984" name="Oval 18"/>
                <p:cNvSpPr>
                  <a:spLocks noChangeArrowheads="1"/>
                </p:cNvSpPr>
                <p:nvPr/>
              </p:nvSpPr>
              <p:spPr bwMode="auto">
                <a:xfrm>
                  <a:off x="4272" y="2736"/>
                  <a:ext cx="192" cy="192"/>
                </a:xfrm>
                <a:prstGeom prst="ellipse">
                  <a:avLst/>
                </a:prstGeom>
                <a:noFill/>
                <a:ln w="28575">
                  <a:solidFill>
                    <a:srgbClr val="FF0066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81985" name="Group 19"/>
                <p:cNvGrpSpPr>
                  <a:grpSpLocks/>
                </p:cNvGrpSpPr>
                <p:nvPr/>
              </p:nvGrpSpPr>
              <p:grpSpPr bwMode="auto">
                <a:xfrm>
                  <a:off x="4320" y="2784"/>
                  <a:ext cx="96" cy="96"/>
                  <a:chOff x="3120" y="576"/>
                  <a:chExt cx="96" cy="48"/>
                </a:xfrm>
              </p:grpSpPr>
              <p:sp>
                <p:nvSpPr>
                  <p:cNvPr id="81986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3120" y="576"/>
                    <a:ext cx="96" cy="4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1987" name="Line 2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120" y="576"/>
                    <a:ext cx="96" cy="48"/>
                  </a:xfrm>
                  <a:prstGeom prst="line">
                    <a:avLst/>
                  </a:prstGeom>
                  <a:noFill/>
                  <a:ln w="28575">
                    <a:solidFill>
                      <a:srgbClr val="0000FF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/>
                  <a:lstStyle/>
                  <a:p>
                    <a:pPr algn="just"/>
                    <a:endParaRPr lang="zh-CN" altLang="en-US" sz="2800" dirty="0"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81969" name="AutoShape 22"/>
              <p:cNvSpPr>
                <a:spLocks noChangeArrowheads="1"/>
              </p:cNvSpPr>
              <p:nvPr/>
            </p:nvSpPr>
            <p:spPr bwMode="auto">
              <a:xfrm>
                <a:off x="4176" y="2448"/>
                <a:ext cx="96" cy="192"/>
              </a:xfrm>
              <a:prstGeom prst="upArrow">
                <a:avLst>
                  <a:gd name="adj1" fmla="val 50000"/>
                  <a:gd name="adj2" fmla="val 130000"/>
                </a:avLst>
              </a:prstGeom>
              <a:gradFill rotWithShape="0">
                <a:gsLst>
                  <a:gs pos="0">
                    <a:srgbClr val="0000FF"/>
                  </a:gs>
                  <a:gs pos="100000">
                    <a:srgbClr val="FFFFFF"/>
                  </a:gs>
                </a:gsLst>
                <a:lin ang="5400000" scaled="1"/>
              </a:gradFill>
              <a:ln w="1905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10755310" y="4522053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5310" y="4522053"/>
                  <a:ext cx="529312" cy="575479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9541793" y="3424410"/>
                  <a:ext cx="785408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41793" y="3424410"/>
                  <a:ext cx="785408" cy="575479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9156737" y="4285628"/>
                  <a:ext cx="517706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6737" y="4285628"/>
                  <a:ext cx="517706" cy="575479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8400045" y="5054547"/>
                  <a:ext cx="1184683" cy="82445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0045" y="5054547"/>
                  <a:ext cx="1184683" cy="824456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9575945" y="5205165"/>
                  <a:ext cx="193758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5945" y="5205165"/>
                  <a:ext cx="1937582" cy="52322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409676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1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8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81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2" grpId="0" animBg="1"/>
      <p:bldP spid="81946" grpId="0" animBg="1"/>
      <p:bldP spid="81947" grpId="0"/>
      <p:bldP spid="81949" grpId="0" animBg="1"/>
      <p:bldP spid="81950" grpId="0" animBg="1"/>
      <p:bldP spid="81951" grpId="0" animBg="1"/>
      <p:bldP spid="81952" grpId="0" animBg="1"/>
      <p:bldP spid="81941" grpId="0" animBg="1"/>
      <p:bldP spid="55" grpId="0" animBg="1"/>
      <p:bldP spid="56" grpId="0" animBg="1"/>
      <p:bldP spid="81935" grpId="0"/>
      <p:bldP spid="64" grpId="0"/>
      <p:bldP spid="65" grpId="0"/>
      <p:bldP spid="67" grpId="0" animBg="1"/>
      <p:bldP spid="3" grpId="0"/>
      <p:bldP spid="71" grpId="0"/>
      <p:bldP spid="75" grpId="0"/>
      <p:bldP spid="7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1876424" y="663575"/>
            <a:ext cx="9586705" cy="1643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结论：任意形状不变的平面载流线圈作为整体在均匀外磁场中，受到的合力为零，合力矩使线圈的磁矩转到磁感应强度的方向。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992" name="Text Box 9"/>
              <p:cNvSpPr txBox="1">
                <a:spLocks noChangeArrowheads="1"/>
              </p:cNvSpPr>
              <p:nvPr/>
            </p:nvSpPr>
            <p:spPr bwMode="auto">
              <a:xfrm>
                <a:off x="7374336" y="5335750"/>
                <a:ext cx="3609975" cy="5238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成右螺旋</a:t>
                </a:r>
              </a:p>
            </p:txBody>
          </p:sp>
        </mc:Choice>
        <mc:Fallback xmlns="">
          <p:sp>
            <p:nvSpPr>
              <p:cNvPr id="83992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74336" y="5335750"/>
                <a:ext cx="3609975" cy="523875"/>
              </a:xfrm>
              <a:prstGeom prst="rect">
                <a:avLst/>
              </a:prstGeom>
              <a:blipFill>
                <a:blip r:embed="rId3"/>
                <a:stretch>
                  <a:fillRect t="-11628" b="-3139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986" name="AutoShape 20"/>
          <p:cNvSpPr>
            <a:spLocks/>
          </p:cNvSpPr>
          <p:nvPr/>
        </p:nvSpPr>
        <p:spPr bwMode="auto">
          <a:xfrm>
            <a:off x="5951311" y="3330117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83977" name="Text Box 24"/>
          <p:cNvSpPr txBox="1">
            <a:spLocks noChangeArrowheads="1"/>
          </p:cNvSpPr>
          <p:nvPr/>
        </p:nvSpPr>
        <p:spPr bwMode="auto">
          <a:xfrm>
            <a:off x="3654550" y="5335750"/>
            <a:ext cx="1479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磁矩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055484" y="2468669"/>
                <a:ext cx="118372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484" y="2468669"/>
                <a:ext cx="1183722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5016787" y="2468669"/>
                <a:ext cx="2144818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787" y="2468669"/>
                <a:ext cx="2144818" cy="57547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612221" y="3404661"/>
                <a:ext cx="131286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∥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221" y="3404661"/>
                <a:ext cx="1312860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/>
              <p:cNvSpPr/>
              <p:nvPr/>
            </p:nvSpPr>
            <p:spPr>
              <a:xfrm>
                <a:off x="4347356" y="3369137"/>
                <a:ext cx="1265026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56" y="3369137"/>
                <a:ext cx="1265026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6051300" y="3107527"/>
                <a:ext cx="129721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=0°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300" y="3107527"/>
                <a:ext cx="1297215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6051300" y="3704662"/>
                <a:ext cx="11846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1300" y="3704662"/>
                <a:ext cx="1184683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608317" y="4458745"/>
                <a:ext cx="1384995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8317" y="4458745"/>
                <a:ext cx="1384995" cy="57547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/>
              <p:cNvSpPr/>
              <p:nvPr/>
            </p:nvSpPr>
            <p:spPr>
              <a:xfrm>
                <a:off x="4347356" y="4511004"/>
                <a:ext cx="306737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3" name="矩形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356" y="4511004"/>
                <a:ext cx="3067378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7768778" y="4360386"/>
                <a:ext cx="118468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8778" y="4360386"/>
                <a:ext cx="1184683" cy="82445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4890219" y="5275730"/>
                <a:ext cx="2122184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𝑁𝐼𝑆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0219" y="5275730"/>
                <a:ext cx="2122184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 Box 18"/>
          <p:cNvSpPr txBox="1">
            <a:spLocks noChangeArrowheads="1"/>
          </p:cNvSpPr>
          <p:nvPr/>
        </p:nvSpPr>
        <p:spPr bwMode="auto">
          <a:xfrm>
            <a:off x="7516586" y="3117392"/>
            <a:ext cx="1971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稳定平衡</a:t>
            </a:r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7516586" y="3712705"/>
            <a:ext cx="2286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非稳定平衡</a:t>
            </a:r>
          </a:p>
        </p:txBody>
      </p:sp>
    </p:spTree>
    <p:extLst>
      <p:ext uri="{BB962C8B-B14F-4D97-AF65-F5344CB8AC3E}">
        <p14:creationId xmlns:p14="http://schemas.microsoft.com/office/powerpoint/2010/main" val="42591525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0" grpId="0"/>
      <p:bldP spid="83992" grpId="0"/>
      <p:bldP spid="83986" grpId="0" animBg="1"/>
      <p:bldP spid="83977" grpId="0"/>
      <p:bldP spid="25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/>
          <p:cNvSpPr txBox="1">
            <a:spLocks noChangeArrowheads="1"/>
          </p:cNvSpPr>
          <p:nvPr/>
        </p:nvSpPr>
        <p:spPr bwMode="auto">
          <a:xfrm>
            <a:off x="2211387" y="419102"/>
            <a:ext cx="804037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6600CC"/>
                </a:solidFill>
                <a:latin typeface="+mn-lt"/>
                <a:ea typeface="微软雅黑" panose="020B0503020204020204" pitchFamily="34" charset="-122"/>
              </a:rPr>
              <a:t>二、磁电式电流计的基本原理</a:t>
            </a:r>
          </a:p>
        </p:txBody>
      </p:sp>
      <p:sp>
        <p:nvSpPr>
          <p:cNvPr id="87" name="Text Box 45"/>
          <p:cNvSpPr txBox="1">
            <a:spLocks noChangeArrowheads="1"/>
          </p:cNvSpPr>
          <p:nvPr/>
        </p:nvSpPr>
        <p:spPr bwMode="auto">
          <a:xfrm>
            <a:off x="2211388" y="1109991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略</a:t>
            </a:r>
            <a:endParaRPr lang="en-US" altLang="zh-CN" sz="2800" i="1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973223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1326610" y="2180291"/>
            <a:ext cx="406176" cy="40617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052129" y="3030856"/>
            <a:ext cx="406176" cy="4061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2739131" y="3867714"/>
            <a:ext cx="406176" cy="406176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630882" y="510638"/>
            <a:ext cx="1654059" cy="865821"/>
            <a:chOff x="630882" y="510638"/>
            <a:chExt cx="1654059" cy="865821"/>
          </a:xfrm>
        </p:grpSpPr>
        <p:sp>
          <p:nvSpPr>
            <p:cNvPr id="7" name="文本框 6"/>
            <p:cNvSpPr txBox="1"/>
            <p:nvPr/>
          </p:nvSpPr>
          <p:spPr>
            <a:xfrm>
              <a:off x="673794" y="510638"/>
              <a:ext cx="161114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8" name="Freeform 192"/>
            <p:cNvSpPr>
              <a:spLocks noEditPoints="1"/>
            </p:cNvSpPr>
            <p:nvPr/>
          </p:nvSpPr>
          <p:spPr bwMode="auto">
            <a:xfrm>
              <a:off x="630882" y="1146853"/>
              <a:ext cx="1426832" cy="229606"/>
            </a:xfrm>
            <a:custGeom>
              <a:avLst/>
              <a:gdLst>
                <a:gd name="T0" fmla="*/ 460 w 478"/>
                <a:gd name="T1" fmla="*/ 10 h 77"/>
                <a:gd name="T2" fmla="*/ 130 w 478"/>
                <a:gd name="T3" fmla="*/ 3 h 77"/>
                <a:gd name="T4" fmla="*/ 95 w 478"/>
                <a:gd name="T5" fmla="*/ 2 h 77"/>
                <a:gd name="T6" fmla="*/ 5 w 478"/>
                <a:gd name="T7" fmla="*/ 5 h 77"/>
                <a:gd name="T8" fmla="*/ 0 w 478"/>
                <a:gd name="T9" fmla="*/ 9 h 77"/>
                <a:gd name="T10" fmla="*/ 1 w 478"/>
                <a:gd name="T11" fmla="*/ 17 h 77"/>
                <a:gd name="T12" fmla="*/ 2 w 478"/>
                <a:gd name="T13" fmla="*/ 20 h 77"/>
                <a:gd name="T14" fmla="*/ 2 w 478"/>
                <a:gd name="T15" fmla="*/ 25 h 77"/>
                <a:gd name="T16" fmla="*/ 11 w 478"/>
                <a:gd name="T17" fmla="*/ 26 h 77"/>
                <a:gd name="T18" fmla="*/ 14 w 478"/>
                <a:gd name="T19" fmla="*/ 35 h 77"/>
                <a:gd name="T20" fmla="*/ 12 w 478"/>
                <a:gd name="T21" fmla="*/ 40 h 77"/>
                <a:gd name="T22" fmla="*/ 18 w 478"/>
                <a:gd name="T23" fmla="*/ 41 h 77"/>
                <a:gd name="T24" fmla="*/ 20 w 478"/>
                <a:gd name="T25" fmla="*/ 46 h 77"/>
                <a:gd name="T26" fmla="*/ 16 w 478"/>
                <a:gd name="T27" fmla="*/ 49 h 77"/>
                <a:gd name="T28" fmla="*/ 30 w 478"/>
                <a:gd name="T29" fmla="*/ 59 h 77"/>
                <a:gd name="T30" fmla="*/ 17 w 478"/>
                <a:gd name="T31" fmla="*/ 63 h 77"/>
                <a:gd name="T32" fmla="*/ 161 w 478"/>
                <a:gd name="T33" fmla="*/ 76 h 77"/>
                <a:gd name="T34" fmla="*/ 311 w 478"/>
                <a:gd name="T35" fmla="*/ 74 h 77"/>
                <a:gd name="T36" fmla="*/ 401 w 478"/>
                <a:gd name="T37" fmla="*/ 73 h 77"/>
                <a:gd name="T38" fmla="*/ 368 w 478"/>
                <a:gd name="T39" fmla="*/ 70 h 77"/>
                <a:gd name="T40" fmla="*/ 372 w 478"/>
                <a:gd name="T41" fmla="*/ 68 h 77"/>
                <a:gd name="T42" fmla="*/ 372 w 478"/>
                <a:gd name="T43" fmla="*/ 66 h 77"/>
                <a:gd name="T44" fmla="*/ 412 w 478"/>
                <a:gd name="T45" fmla="*/ 66 h 77"/>
                <a:gd name="T46" fmla="*/ 429 w 478"/>
                <a:gd name="T47" fmla="*/ 66 h 77"/>
                <a:gd name="T48" fmla="*/ 415 w 478"/>
                <a:gd name="T49" fmla="*/ 65 h 77"/>
                <a:gd name="T50" fmla="*/ 393 w 478"/>
                <a:gd name="T51" fmla="*/ 64 h 77"/>
                <a:gd name="T52" fmla="*/ 330 w 478"/>
                <a:gd name="T53" fmla="*/ 63 h 77"/>
                <a:gd name="T54" fmla="*/ 378 w 478"/>
                <a:gd name="T55" fmla="*/ 60 h 77"/>
                <a:gd name="T56" fmla="*/ 406 w 478"/>
                <a:gd name="T57" fmla="*/ 60 h 77"/>
                <a:gd name="T58" fmla="*/ 403 w 478"/>
                <a:gd name="T59" fmla="*/ 59 h 77"/>
                <a:gd name="T60" fmla="*/ 399 w 478"/>
                <a:gd name="T61" fmla="*/ 56 h 77"/>
                <a:gd name="T62" fmla="*/ 381 w 478"/>
                <a:gd name="T63" fmla="*/ 54 h 77"/>
                <a:gd name="T64" fmla="*/ 388 w 478"/>
                <a:gd name="T65" fmla="*/ 54 h 77"/>
                <a:gd name="T66" fmla="*/ 367 w 478"/>
                <a:gd name="T67" fmla="*/ 49 h 77"/>
                <a:gd name="T68" fmla="*/ 383 w 478"/>
                <a:gd name="T69" fmla="*/ 49 h 77"/>
                <a:gd name="T70" fmla="*/ 368 w 478"/>
                <a:gd name="T71" fmla="*/ 46 h 77"/>
                <a:gd name="T72" fmla="*/ 400 w 478"/>
                <a:gd name="T73" fmla="*/ 44 h 77"/>
                <a:gd name="T74" fmla="*/ 408 w 478"/>
                <a:gd name="T75" fmla="*/ 42 h 77"/>
                <a:gd name="T76" fmla="*/ 451 w 478"/>
                <a:gd name="T77" fmla="*/ 42 h 77"/>
                <a:gd name="T78" fmla="*/ 373 w 478"/>
                <a:gd name="T79" fmla="*/ 38 h 77"/>
                <a:gd name="T80" fmla="*/ 435 w 478"/>
                <a:gd name="T81" fmla="*/ 34 h 77"/>
                <a:gd name="T82" fmla="*/ 445 w 478"/>
                <a:gd name="T83" fmla="*/ 31 h 77"/>
                <a:gd name="T84" fmla="*/ 449 w 478"/>
                <a:gd name="T85" fmla="*/ 29 h 77"/>
                <a:gd name="T86" fmla="*/ 464 w 478"/>
                <a:gd name="T87" fmla="*/ 25 h 77"/>
                <a:gd name="T88" fmla="*/ 443 w 478"/>
                <a:gd name="T89" fmla="*/ 20 h 77"/>
                <a:gd name="T90" fmla="*/ 455 w 478"/>
                <a:gd name="T91" fmla="*/ 15 h 77"/>
                <a:gd name="T92" fmla="*/ 22 w 478"/>
                <a:gd name="T93" fmla="*/ 46 h 77"/>
                <a:gd name="T94" fmla="*/ 212 w 478"/>
                <a:gd name="T95" fmla="*/ 74 h 77"/>
                <a:gd name="T96" fmla="*/ 234 w 478"/>
                <a:gd name="T97" fmla="*/ 73 h 77"/>
                <a:gd name="T98" fmla="*/ 367 w 478"/>
                <a:gd name="T99" fmla="*/ 70 h 77"/>
                <a:gd name="T100" fmla="*/ 415 w 478"/>
                <a:gd name="T101" fmla="*/ 11 h 77"/>
                <a:gd name="T102" fmla="*/ 422 w 478"/>
                <a:gd name="T103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78" h="77">
                  <a:moveTo>
                    <a:pt x="478" y="13"/>
                  </a:moveTo>
                  <a:cubicBezTo>
                    <a:pt x="472" y="13"/>
                    <a:pt x="468" y="13"/>
                    <a:pt x="462" y="12"/>
                  </a:cubicBezTo>
                  <a:cubicBezTo>
                    <a:pt x="461" y="11"/>
                    <a:pt x="465" y="12"/>
                    <a:pt x="464" y="11"/>
                  </a:cubicBezTo>
                  <a:cubicBezTo>
                    <a:pt x="434" y="9"/>
                    <a:pt x="403" y="9"/>
                    <a:pt x="373" y="7"/>
                  </a:cubicBezTo>
                  <a:cubicBezTo>
                    <a:pt x="402" y="6"/>
                    <a:pt x="431" y="10"/>
                    <a:pt x="460" y="10"/>
                  </a:cubicBezTo>
                  <a:cubicBezTo>
                    <a:pt x="436" y="6"/>
                    <a:pt x="407" y="7"/>
                    <a:pt x="381" y="5"/>
                  </a:cubicBezTo>
                  <a:cubicBezTo>
                    <a:pt x="288" y="3"/>
                    <a:pt x="288" y="3"/>
                    <a:pt x="288" y="3"/>
                  </a:cubicBezTo>
                  <a:cubicBezTo>
                    <a:pt x="222" y="3"/>
                    <a:pt x="222" y="3"/>
                    <a:pt x="222" y="3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27" y="2"/>
                    <a:pt x="125" y="3"/>
                    <a:pt x="123" y="3"/>
                  </a:cubicBezTo>
                  <a:cubicBezTo>
                    <a:pt x="124" y="3"/>
                    <a:pt x="125" y="3"/>
                    <a:pt x="125" y="4"/>
                  </a:cubicBezTo>
                  <a:cubicBezTo>
                    <a:pt x="122" y="4"/>
                    <a:pt x="118" y="3"/>
                    <a:pt x="115" y="4"/>
                  </a:cubicBezTo>
                  <a:cubicBezTo>
                    <a:pt x="112" y="3"/>
                    <a:pt x="107" y="4"/>
                    <a:pt x="102" y="3"/>
                  </a:cubicBezTo>
                  <a:cubicBezTo>
                    <a:pt x="100" y="2"/>
                    <a:pt x="98" y="2"/>
                    <a:pt x="95" y="2"/>
                  </a:cubicBezTo>
                  <a:cubicBezTo>
                    <a:pt x="70" y="2"/>
                    <a:pt x="50" y="0"/>
                    <a:pt x="24" y="1"/>
                  </a:cubicBezTo>
                  <a:cubicBezTo>
                    <a:pt x="18" y="2"/>
                    <a:pt x="10" y="1"/>
                    <a:pt x="6" y="4"/>
                  </a:cubicBezTo>
                  <a:cubicBezTo>
                    <a:pt x="6" y="5"/>
                    <a:pt x="8" y="5"/>
                    <a:pt x="8" y="5"/>
                  </a:cubicBezTo>
                  <a:cubicBezTo>
                    <a:pt x="7" y="5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9"/>
                    <a:pt x="0" y="9"/>
                  </a:cubicBezTo>
                  <a:cubicBezTo>
                    <a:pt x="0" y="11"/>
                    <a:pt x="0" y="13"/>
                    <a:pt x="3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5"/>
                    <a:pt x="2" y="15"/>
                    <a:pt x="3" y="15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18"/>
                    <a:pt x="1" y="19"/>
                    <a:pt x="1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1"/>
                    <a:pt x="2" y="20"/>
                    <a:pt x="2" y="20"/>
                  </a:cubicBezTo>
                  <a:cubicBezTo>
                    <a:pt x="3" y="21"/>
                    <a:pt x="5" y="21"/>
                    <a:pt x="6" y="21"/>
                  </a:cubicBezTo>
                  <a:cubicBezTo>
                    <a:pt x="5" y="22"/>
                    <a:pt x="3" y="21"/>
                    <a:pt x="1" y="2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4"/>
                    <a:pt x="6" y="24"/>
                    <a:pt x="10" y="24"/>
                  </a:cubicBezTo>
                  <a:cubicBezTo>
                    <a:pt x="7" y="25"/>
                    <a:pt x="5" y="25"/>
                    <a:pt x="2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5" y="26"/>
                    <a:pt x="5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6"/>
                    <a:pt x="10" y="26"/>
                    <a:pt x="11" y="26"/>
                  </a:cubicBezTo>
                  <a:cubicBezTo>
                    <a:pt x="15" y="26"/>
                    <a:pt x="12" y="30"/>
                    <a:pt x="14" y="30"/>
                  </a:cubicBezTo>
                  <a:cubicBezTo>
                    <a:pt x="12" y="32"/>
                    <a:pt x="9" y="30"/>
                    <a:pt x="6" y="31"/>
                  </a:cubicBezTo>
                  <a:cubicBezTo>
                    <a:pt x="9" y="32"/>
                    <a:pt x="12" y="31"/>
                    <a:pt x="16" y="31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2" y="35"/>
                    <a:pt x="23" y="35"/>
                    <a:pt x="23" y="36"/>
                  </a:cubicBezTo>
                  <a:cubicBezTo>
                    <a:pt x="23" y="37"/>
                    <a:pt x="22" y="37"/>
                    <a:pt x="21" y="37"/>
                  </a:cubicBezTo>
                  <a:cubicBezTo>
                    <a:pt x="18" y="41"/>
                    <a:pt x="11" y="37"/>
                    <a:pt x="6" y="38"/>
                  </a:cubicBezTo>
                  <a:cubicBezTo>
                    <a:pt x="7" y="39"/>
                    <a:pt x="10" y="39"/>
                    <a:pt x="12" y="40"/>
                  </a:cubicBezTo>
                  <a:cubicBezTo>
                    <a:pt x="16" y="39"/>
                    <a:pt x="18" y="38"/>
                    <a:pt x="21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1" y="40"/>
                    <a:pt x="21" y="41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0" y="41"/>
                    <a:pt x="21" y="42"/>
                    <a:pt x="22" y="41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0" y="44"/>
                    <a:pt x="22" y="46"/>
                    <a:pt x="19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16" y="47"/>
                    <a:pt x="12" y="44"/>
                    <a:pt x="9" y="46"/>
                  </a:cubicBezTo>
                  <a:cubicBezTo>
                    <a:pt x="13" y="47"/>
                    <a:pt x="19" y="46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8"/>
                    <a:pt x="21" y="48"/>
                    <a:pt x="21" y="48"/>
                  </a:cubicBezTo>
                  <a:cubicBezTo>
                    <a:pt x="19" y="48"/>
                    <a:pt x="17" y="49"/>
                    <a:pt x="16" y="49"/>
                  </a:cubicBezTo>
                  <a:cubicBezTo>
                    <a:pt x="17" y="49"/>
                    <a:pt x="19" y="49"/>
                    <a:pt x="20" y="49"/>
                  </a:cubicBezTo>
                  <a:cubicBezTo>
                    <a:pt x="22" y="50"/>
                    <a:pt x="25" y="51"/>
                    <a:pt x="24" y="53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5" y="57"/>
                    <a:pt x="29" y="58"/>
                    <a:pt x="30" y="59"/>
                  </a:cubicBezTo>
                  <a:cubicBezTo>
                    <a:pt x="29" y="60"/>
                    <a:pt x="27" y="59"/>
                    <a:pt x="26" y="60"/>
                  </a:cubicBezTo>
                  <a:cubicBezTo>
                    <a:pt x="22" y="61"/>
                    <a:pt x="28" y="62"/>
                    <a:pt x="26" y="64"/>
                  </a:cubicBezTo>
                  <a:cubicBezTo>
                    <a:pt x="27" y="64"/>
                    <a:pt x="29" y="64"/>
                    <a:pt x="30" y="65"/>
                  </a:cubicBezTo>
                  <a:cubicBezTo>
                    <a:pt x="30" y="65"/>
                    <a:pt x="29" y="66"/>
                    <a:pt x="29" y="66"/>
                  </a:cubicBezTo>
                  <a:cubicBezTo>
                    <a:pt x="25" y="64"/>
                    <a:pt x="21" y="63"/>
                    <a:pt x="17" y="63"/>
                  </a:cubicBezTo>
                  <a:cubicBezTo>
                    <a:pt x="22" y="66"/>
                    <a:pt x="22" y="66"/>
                    <a:pt x="22" y="66"/>
                  </a:cubicBezTo>
                  <a:cubicBezTo>
                    <a:pt x="30" y="66"/>
                    <a:pt x="36" y="70"/>
                    <a:pt x="44" y="70"/>
                  </a:cubicBezTo>
                  <a:cubicBezTo>
                    <a:pt x="51" y="73"/>
                    <a:pt x="61" y="73"/>
                    <a:pt x="70" y="75"/>
                  </a:cubicBezTo>
                  <a:cubicBezTo>
                    <a:pt x="82" y="75"/>
                    <a:pt x="93" y="77"/>
                    <a:pt x="104" y="77"/>
                  </a:cubicBezTo>
                  <a:cubicBezTo>
                    <a:pt x="123" y="76"/>
                    <a:pt x="142" y="76"/>
                    <a:pt x="161" y="76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86" y="75"/>
                    <a:pt x="315" y="77"/>
                    <a:pt x="341" y="75"/>
                  </a:cubicBezTo>
                  <a:cubicBezTo>
                    <a:pt x="336" y="75"/>
                    <a:pt x="331" y="74"/>
                    <a:pt x="326" y="75"/>
                  </a:cubicBezTo>
                  <a:cubicBezTo>
                    <a:pt x="323" y="75"/>
                    <a:pt x="321" y="74"/>
                    <a:pt x="319" y="75"/>
                  </a:cubicBezTo>
                  <a:cubicBezTo>
                    <a:pt x="316" y="75"/>
                    <a:pt x="313" y="75"/>
                    <a:pt x="311" y="74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79" y="74"/>
                    <a:pt x="279" y="74"/>
                    <a:pt x="279" y="74"/>
                  </a:cubicBezTo>
                  <a:cubicBezTo>
                    <a:pt x="276" y="74"/>
                    <a:pt x="272" y="75"/>
                    <a:pt x="270" y="74"/>
                  </a:cubicBezTo>
                  <a:cubicBezTo>
                    <a:pt x="271" y="73"/>
                    <a:pt x="271" y="73"/>
                    <a:pt x="271" y="73"/>
                  </a:cubicBezTo>
                  <a:cubicBezTo>
                    <a:pt x="401" y="73"/>
                    <a:pt x="401" y="73"/>
                    <a:pt x="401" y="73"/>
                  </a:cubicBezTo>
                  <a:cubicBezTo>
                    <a:pt x="415" y="72"/>
                    <a:pt x="415" y="72"/>
                    <a:pt x="415" y="72"/>
                  </a:cubicBezTo>
                  <a:cubicBezTo>
                    <a:pt x="384" y="72"/>
                    <a:pt x="352" y="72"/>
                    <a:pt x="320" y="71"/>
                  </a:cubicBezTo>
                  <a:cubicBezTo>
                    <a:pt x="309" y="71"/>
                    <a:pt x="297" y="72"/>
                    <a:pt x="286" y="70"/>
                  </a:cubicBezTo>
                  <a:cubicBezTo>
                    <a:pt x="312" y="70"/>
                    <a:pt x="341" y="71"/>
                    <a:pt x="368" y="70"/>
                  </a:cubicBezTo>
                  <a:cubicBezTo>
                    <a:pt x="368" y="70"/>
                    <a:pt x="368" y="70"/>
                    <a:pt x="368" y="70"/>
                  </a:cubicBezTo>
                  <a:cubicBezTo>
                    <a:pt x="369" y="69"/>
                    <a:pt x="369" y="69"/>
                    <a:pt x="369" y="69"/>
                  </a:cubicBezTo>
                  <a:cubicBezTo>
                    <a:pt x="370" y="70"/>
                    <a:pt x="371" y="69"/>
                    <a:pt x="372" y="69"/>
                  </a:cubicBezTo>
                  <a:cubicBezTo>
                    <a:pt x="376" y="69"/>
                    <a:pt x="383" y="71"/>
                    <a:pt x="387" y="69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4" y="67"/>
                    <a:pt x="374" y="67"/>
                    <a:pt x="374" y="67"/>
                  </a:cubicBezTo>
                  <a:cubicBezTo>
                    <a:pt x="371" y="67"/>
                    <a:pt x="371" y="67"/>
                    <a:pt x="371" y="67"/>
                  </a:cubicBezTo>
                  <a:cubicBezTo>
                    <a:pt x="371" y="67"/>
                    <a:pt x="370" y="67"/>
                    <a:pt x="370" y="66"/>
                  </a:cubicBezTo>
                  <a:cubicBezTo>
                    <a:pt x="371" y="66"/>
                    <a:pt x="373" y="65"/>
                    <a:pt x="374" y="66"/>
                  </a:cubicBezTo>
                  <a:cubicBezTo>
                    <a:pt x="374" y="66"/>
                    <a:pt x="372" y="66"/>
                    <a:pt x="372" y="66"/>
                  </a:cubicBezTo>
                  <a:cubicBezTo>
                    <a:pt x="378" y="66"/>
                    <a:pt x="387" y="67"/>
                    <a:pt x="395" y="67"/>
                  </a:cubicBezTo>
                  <a:cubicBezTo>
                    <a:pt x="394" y="67"/>
                    <a:pt x="394" y="67"/>
                    <a:pt x="394" y="67"/>
                  </a:cubicBezTo>
                  <a:cubicBezTo>
                    <a:pt x="398" y="68"/>
                    <a:pt x="405" y="68"/>
                    <a:pt x="408" y="67"/>
                  </a:cubicBezTo>
                  <a:cubicBezTo>
                    <a:pt x="410" y="66"/>
                    <a:pt x="410" y="67"/>
                    <a:pt x="410" y="67"/>
                  </a:cubicBezTo>
                  <a:cubicBezTo>
                    <a:pt x="412" y="68"/>
                    <a:pt x="411" y="67"/>
                    <a:pt x="412" y="66"/>
                  </a:cubicBezTo>
                  <a:cubicBezTo>
                    <a:pt x="429" y="66"/>
                    <a:pt x="429" y="66"/>
                    <a:pt x="429" y="66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24" y="67"/>
                    <a:pt x="419" y="67"/>
                    <a:pt x="414" y="67"/>
                  </a:cubicBezTo>
                  <a:cubicBezTo>
                    <a:pt x="421" y="68"/>
                    <a:pt x="431" y="68"/>
                    <a:pt x="436" y="67"/>
                  </a:cubicBezTo>
                  <a:cubicBezTo>
                    <a:pt x="434" y="67"/>
                    <a:pt x="431" y="67"/>
                    <a:pt x="429" y="66"/>
                  </a:cubicBezTo>
                  <a:cubicBezTo>
                    <a:pt x="440" y="66"/>
                    <a:pt x="453" y="66"/>
                    <a:pt x="465" y="66"/>
                  </a:cubicBezTo>
                  <a:cubicBezTo>
                    <a:pt x="463" y="65"/>
                    <a:pt x="459" y="66"/>
                    <a:pt x="456" y="65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5" y="66"/>
                    <a:pt x="453" y="64"/>
                    <a:pt x="451" y="65"/>
                  </a:cubicBezTo>
                  <a:cubicBezTo>
                    <a:pt x="441" y="65"/>
                    <a:pt x="428" y="65"/>
                    <a:pt x="415" y="65"/>
                  </a:cubicBezTo>
                  <a:cubicBezTo>
                    <a:pt x="414" y="64"/>
                    <a:pt x="414" y="64"/>
                    <a:pt x="414" y="64"/>
                  </a:cubicBezTo>
                  <a:cubicBezTo>
                    <a:pt x="413" y="64"/>
                    <a:pt x="413" y="65"/>
                    <a:pt x="411" y="65"/>
                  </a:cubicBezTo>
                  <a:cubicBezTo>
                    <a:pt x="410" y="63"/>
                    <a:pt x="409" y="66"/>
                    <a:pt x="407" y="64"/>
                  </a:cubicBezTo>
                  <a:cubicBezTo>
                    <a:pt x="407" y="64"/>
                    <a:pt x="407" y="64"/>
                    <a:pt x="407" y="64"/>
                  </a:cubicBezTo>
                  <a:cubicBezTo>
                    <a:pt x="403" y="65"/>
                    <a:pt x="397" y="65"/>
                    <a:pt x="393" y="64"/>
                  </a:cubicBezTo>
                  <a:cubicBezTo>
                    <a:pt x="373" y="64"/>
                    <a:pt x="373" y="64"/>
                    <a:pt x="373" y="64"/>
                  </a:cubicBezTo>
                  <a:cubicBezTo>
                    <a:pt x="371" y="65"/>
                    <a:pt x="367" y="65"/>
                    <a:pt x="365" y="64"/>
                  </a:cubicBezTo>
                  <a:cubicBezTo>
                    <a:pt x="367" y="64"/>
                    <a:pt x="367" y="64"/>
                    <a:pt x="367" y="64"/>
                  </a:cubicBezTo>
                  <a:cubicBezTo>
                    <a:pt x="363" y="64"/>
                    <a:pt x="359" y="63"/>
                    <a:pt x="356" y="64"/>
                  </a:cubicBezTo>
                  <a:cubicBezTo>
                    <a:pt x="347" y="64"/>
                    <a:pt x="338" y="65"/>
                    <a:pt x="330" y="63"/>
                  </a:cubicBezTo>
                  <a:cubicBezTo>
                    <a:pt x="344" y="62"/>
                    <a:pt x="354" y="64"/>
                    <a:pt x="368" y="62"/>
                  </a:cubicBezTo>
                  <a:cubicBezTo>
                    <a:pt x="335" y="62"/>
                    <a:pt x="335" y="62"/>
                    <a:pt x="335" y="62"/>
                  </a:cubicBezTo>
                  <a:cubicBezTo>
                    <a:pt x="345" y="61"/>
                    <a:pt x="357" y="61"/>
                    <a:pt x="368" y="61"/>
                  </a:cubicBezTo>
                  <a:cubicBezTo>
                    <a:pt x="369" y="61"/>
                    <a:pt x="369" y="60"/>
                    <a:pt x="370" y="61"/>
                  </a:cubicBezTo>
                  <a:cubicBezTo>
                    <a:pt x="371" y="59"/>
                    <a:pt x="375" y="60"/>
                    <a:pt x="378" y="60"/>
                  </a:cubicBezTo>
                  <a:cubicBezTo>
                    <a:pt x="375" y="61"/>
                    <a:pt x="375" y="61"/>
                    <a:pt x="375" y="61"/>
                  </a:cubicBezTo>
                  <a:cubicBezTo>
                    <a:pt x="382" y="61"/>
                    <a:pt x="391" y="61"/>
                    <a:pt x="399" y="61"/>
                  </a:cubicBezTo>
                  <a:cubicBezTo>
                    <a:pt x="400" y="60"/>
                    <a:pt x="400" y="60"/>
                    <a:pt x="400" y="60"/>
                  </a:cubicBezTo>
                  <a:cubicBezTo>
                    <a:pt x="402" y="59"/>
                    <a:pt x="404" y="61"/>
                    <a:pt x="406" y="60"/>
                  </a:cubicBezTo>
                  <a:cubicBezTo>
                    <a:pt x="406" y="60"/>
                    <a:pt x="406" y="60"/>
                    <a:pt x="406" y="60"/>
                  </a:cubicBezTo>
                  <a:cubicBezTo>
                    <a:pt x="426" y="61"/>
                    <a:pt x="450" y="60"/>
                    <a:pt x="471" y="60"/>
                  </a:cubicBezTo>
                  <a:cubicBezTo>
                    <a:pt x="453" y="59"/>
                    <a:pt x="433" y="59"/>
                    <a:pt x="415" y="59"/>
                  </a:cubicBezTo>
                  <a:cubicBezTo>
                    <a:pt x="415" y="59"/>
                    <a:pt x="415" y="59"/>
                    <a:pt x="415" y="59"/>
                  </a:cubicBezTo>
                  <a:cubicBezTo>
                    <a:pt x="414" y="59"/>
                    <a:pt x="414" y="59"/>
                    <a:pt x="414" y="59"/>
                  </a:cubicBezTo>
                  <a:cubicBezTo>
                    <a:pt x="410" y="57"/>
                    <a:pt x="407" y="61"/>
                    <a:pt x="403" y="59"/>
                  </a:cubicBezTo>
                  <a:cubicBezTo>
                    <a:pt x="396" y="61"/>
                    <a:pt x="390" y="57"/>
                    <a:pt x="383" y="59"/>
                  </a:cubicBezTo>
                  <a:cubicBezTo>
                    <a:pt x="381" y="58"/>
                    <a:pt x="381" y="58"/>
                    <a:pt x="381" y="58"/>
                  </a:cubicBezTo>
                  <a:cubicBezTo>
                    <a:pt x="393" y="57"/>
                    <a:pt x="403" y="59"/>
                    <a:pt x="414" y="58"/>
                  </a:cubicBezTo>
                  <a:cubicBezTo>
                    <a:pt x="404" y="57"/>
                    <a:pt x="404" y="57"/>
                    <a:pt x="404" y="57"/>
                  </a:cubicBezTo>
                  <a:cubicBezTo>
                    <a:pt x="403" y="57"/>
                    <a:pt x="399" y="58"/>
                    <a:pt x="399" y="56"/>
                  </a:cubicBezTo>
                  <a:cubicBezTo>
                    <a:pt x="381" y="55"/>
                    <a:pt x="381" y="55"/>
                    <a:pt x="381" y="55"/>
                  </a:cubicBezTo>
                  <a:cubicBezTo>
                    <a:pt x="380" y="55"/>
                    <a:pt x="379" y="55"/>
                    <a:pt x="379" y="54"/>
                  </a:cubicBezTo>
                  <a:cubicBezTo>
                    <a:pt x="380" y="54"/>
                    <a:pt x="381" y="54"/>
                    <a:pt x="382" y="54"/>
                  </a:cubicBezTo>
                  <a:cubicBezTo>
                    <a:pt x="382" y="54"/>
                    <a:pt x="382" y="54"/>
                    <a:pt x="382" y="54"/>
                  </a:cubicBezTo>
                  <a:cubicBezTo>
                    <a:pt x="382" y="54"/>
                    <a:pt x="381" y="54"/>
                    <a:pt x="381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3" y="54"/>
                    <a:pt x="383" y="54"/>
                    <a:pt x="382" y="54"/>
                  </a:cubicBezTo>
                  <a:cubicBezTo>
                    <a:pt x="383" y="54"/>
                    <a:pt x="383" y="54"/>
                    <a:pt x="383" y="54"/>
                  </a:cubicBezTo>
                  <a:cubicBezTo>
                    <a:pt x="384" y="54"/>
                    <a:pt x="387" y="53"/>
                    <a:pt x="388" y="54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426" y="54"/>
                    <a:pt x="426" y="54"/>
                    <a:pt x="426" y="54"/>
                  </a:cubicBezTo>
                  <a:cubicBezTo>
                    <a:pt x="425" y="53"/>
                    <a:pt x="425" y="53"/>
                    <a:pt x="425" y="53"/>
                  </a:cubicBezTo>
                  <a:cubicBezTo>
                    <a:pt x="407" y="52"/>
                    <a:pt x="386" y="52"/>
                    <a:pt x="368" y="51"/>
                  </a:cubicBezTo>
                  <a:cubicBezTo>
                    <a:pt x="366" y="51"/>
                    <a:pt x="360" y="51"/>
                    <a:pt x="362" y="49"/>
                  </a:cubicBezTo>
                  <a:cubicBezTo>
                    <a:pt x="364" y="50"/>
                    <a:pt x="365" y="48"/>
                    <a:pt x="367" y="49"/>
                  </a:cubicBezTo>
                  <a:cubicBezTo>
                    <a:pt x="366" y="49"/>
                    <a:pt x="366" y="49"/>
                    <a:pt x="366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7" y="49"/>
                    <a:pt x="367" y="49"/>
                    <a:pt x="367" y="49"/>
                  </a:cubicBezTo>
                  <a:cubicBezTo>
                    <a:pt x="368" y="49"/>
                    <a:pt x="368" y="49"/>
                    <a:pt x="368" y="49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7" y="48"/>
                    <a:pt x="387" y="48"/>
                    <a:pt x="387" y="48"/>
                  </a:cubicBezTo>
                  <a:cubicBezTo>
                    <a:pt x="381" y="48"/>
                    <a:pt x="375" y="48"/>
                    <a:pt x="369" y="48"/>
                  </a:cubicBezTo>
                  <a:cubicBezTo>
                    <a:pt x="368" y="47"/>
                    <a:pt x="368" y="47"/>
                    <a:pt x="368" y="47"/>
                  </a:cubicBezTo>
                  <a:cubicBezTo>
                    <a:pt x="372" y="46"/>
                    <a:pt x="378" y="47"/>
                    <a:pt x="381" y="46"/>
                  </a:cubicBezTo>
                  <a:cubicBezTo>
                    <a:pt x="376" y="45"/>
                    <a:pt x="373" y="46"/>
                    <a:pt x="368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5"/>
                    <a:pt x="369" y="45"/>
                    <a:pt x="370" y="45"/>
                  </a:cubicBezTo>
                  <a:cubicBezTo>
                    <a:pt x="372" y="43"/>
                    <a:pt x="375" y="44"/>
                    <a:pt x="378" y="44"/>
                  </a:cubicBezTo>
                  <a:cubicBezTo>
                    <a:pt x="382" y="44"/>
                    <a:pt x="385" y="44"/>
                    <a:pt x="388" y="44"/>
                  </a:cubicBezTo>
                  <a:cubicBezTo>
                    <a:pt x="391" y="43"/>
                    <a:pt x="397" y="44"/>
                    <a:pt x="400" y="44"/>
                  </a:cubicBezTo>
                  <a:cubicBezTo>
                    <a:pt x="400" y="44"/>
                    <a:pt x="399" y="44"/>
                    <a:pt x="399" y="44"/>
                  </a:cubicBezTo>
                  <a:cubicBezTo>
                    <a:pt x="400" y="43"/>
                    <a:pt x="400" y="42"/>
                    <a:pt x="402" y="42"/>
                  </a:cubicBezTo>
                  <a:cubicBezTo>
                    <a:pt x="403" y="42"/>
                    <a:pt x="404" y="42"/>
                    <a:pt x="404" y="43"/>
                  </a:cubicBezTo>
                  <a:cubicBezTo>
                    <a:pt x="405" y="43"/>
                    <a:pt x="407" y="43"/>
                    <a:pt x="408" y="43"/>
                  </a:cubicBezTo>
                  <a:cubicBezTo>
                    <a:pt x="408" y="42"/>
                    <a:pt x="408" y="42"/>
                    <a:pt x="408" y="42"/>
                  </a:cubicBezTo>
                  <a:cubicBezTo>
                    <a:pt x="409" y="43"/>
                    <a:pt x="411" y="42"/>
                    <a:pt x="412" y="43"/>
                  </a:cubicBezTo>
                  <a:cubicBezTo>
                    <a:pt x="412" y="43"/>
                    <a:pt x="412" y="43"/>
                    <a:pt x="412" y="43"/>
                  </a:cubicBezTo>
                  <a:cubicBezTo>
                    <a:pt x="419" y="43"/>
                    <a:pt x="428" y="44"/>
                    <a:pt x="435" y="43"/>
                  </a:cubicBezTo>
                  <a:cubicBezTo>
                    <a:pt x="437" y="43"/>
                    <a:pt x="445" y="43"/>
                    <a:pt x="450" y="43"/>
                  </a:cubicBezTo>
                  <a:cubicBezTo>
                    <a:pt x="451" y="42"/>
                    <a:pt x="451" y="42"/>
                    <a:pt x="451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4" y="42"/>
                    <a:pt x="434" y="42"/>
                    <a:pt x="434" y="42"/>
                  </a:cubicBezTo>
                  <a:cubicBezTo>
                    <a:pt x="424" y="42"/>
                    <a:pt x="424" y="42"/>
                    <a:pt x="424" y="42"/>
                  </a:cubicBezTo>
                  <a:cubicBezTo>
                    <a:pt x="414" y="40"/>
                    <a:pt x="402" y="40"/>
                    <a:pt x="391" y="40"/>
                  </a:cubicBezTo>
                  <a:cubicBezTo>
                    <a:pt x="385" y="39"/>
                    <a:pt x="379" y="39"/>
                    <a:pt x="373" y="38"/>
                  </a:cubicBezTo>
                  <a:cubicBezTo>
                    <a:pt x="380" y="36"/>
                    <a:pt x="388" y="37"/>
                    <a:pt x="396" y="36"/>
                  </a:cubicBezTo>
                  <a:cubicBezTo>
                    <a:pt x="390" y="35"/>
                    <a:pt x="382" y="36"/>
                    <a:pt x="376" y="35"/>
                  </a:cubicBezTo>
                  <a:cubicBezTo>
                    <a:pt x="402" y="35"/>
                    <a:pt x="431" y="37"/>
                    <a:pt x="459" y="36"/>
                  </a:cubicBezTo>
                  <a:cubicBezTo>
                    <a:pt x="460" y="35"/>
                    <a:pt x="460" y="35"/>
                    <a:pt x="460" y="35"/>
                  </a:cubicBezTo>
                  <a:cubicBezTo>
                    <a:pt x="452" y="34"/>
                    <a:pt x="443" y="35"/>
                    <a:pt x="435" y="34"/>
                  </a:cubicBezTo>
                  <a:cubicBezTo>
                    <a:pt x="435" y="33"/>
                    <a:pt x="435" y="33"/>
                    <a:pt x="435" y="33"/>
                  </a:cubicBezTo>
                  <a:cubicBezTo>
                    <a:pt x="445" y="33"/>
                    <a:pt x="445" y="33"/>
                    <a:pt x="445" y="33"/>
                  </a:cubicBezTo>
                  <a:cubicBezTo>
                    <a:pt x="429" y="32"/>
                    <a:pt x="414" y="31"/>
                    <a:pt x="397" y="32"/>
                  </a:cubicBezTo>
                  <a:cubicBezTo>
                    <a:pt x="395" y="31"/>
                    <a:pt x="393" y="31"/>
                    <a:pt x="391" y="30"/>
                  </a:cubicBezTo>
                  <a:cubicBezTo>
                    <a:pt x="410" y="30"/>
                    <a:pt x="428" y="32"/>
                    <a:pt x="445" y="31"/>
                  </a:cubicBezTo>
                  <a:cubicBezTo>
                    <a:pt x="439" y="31"/>
                    <a:pt x="434" y="30"/>
                    <a:pt x="428" y="30"/>
                  </a:cubicBezTo>
                  <a:cubicBezTo>
                    <a:pt x="426" y="30"/>
                    <a:pt x="426" y="30"/>
                    <a:pt x="426" y="30"/>
                  </a:cubicBezTo>
                  <a:cubicBezTo>
                    <a:pt x="428" y="29"/>
                    <a:pt x="428" y="29"/>
                    <a:pt x="428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49" y="29"/>
                    <a:pt x="449" y="29"/>
                    <a:pt x="449" y="29"/>
                  </a:cubicBezTo>
                  <a:cubicBezTo>
                    <a:pt x="432" y="28"/>
                    <a:pt x="415" y="28"/>
                    <a:pt x="398" y="27"/>
                  </a:cubicBezTo>
                  <a:cubicBezTo>
                    <a:pt x="399" y="26"/>
                    <a:pt x="399" y="26"/>
                    <a:pt x="399" y="26"/>
                  </a:cubicBezTo>
                  <a:cubicBezTo>
                    <a:pt x="417" y="24"/>
                    <a:pt x="432" y="30"/>
                    <a:pt x="449" y="27"/>
                  </a:cubicBezTo>
                  <a:cubicBezTo>
                    <a:pt x="444" y="26"/>
                    <a:pt x="440" y="27"/>
                    <a:pt x="436" y="26"/>
                  </a:cubicBezTo>
                  <a:cubicBezTo>
                    <a:pt x="445" y="26"/>
                    <a:pt x="455" y="25"/>
                    <a:pt x="464" y="25"/>
                  </a:cubicBezTo>
                  <a:cubicBezTo>
                    <a:pt x="463" y="23"/>
                    <a:pt x="471" y="25"/>
                    <a:pt x="474" y="23"/>
                  </a:cubicBezTo>
                  <a:cubicBezTo>
                    <a:pt x="461" y="23"/>
                    <a:pt x="447" y="23"/>
                    <a:pt x="435" y="22"/>
                  </a:cubicBezTo>
                  <a:cubicBezTo>
                    <a:pt x="438" y="21"/>
                    <a:pt x="441" y="21"/>
                    <a:pt x="444" y="21"/>
                  </a:cubicBezTo>
                  <a:cubicBezTo>
                    <a:pt x="443" y="21"/>
                    <a:pt x="443" y="21"/>
                    <a:pt x="443" y="20"/>
                  </a:cubicBezTo>
                  <a:cubicBezTo>
                    <a:pt x="443" y="20"/>
                    <a:pt x="443" y="20"/>
                    <a:pt x="443" y="20"/>
                  </a:cubicBezTo>
                  <a:cubicBezTo>
                    <a:pt x="452" y="20"/>
                    <a:pt x="460" y="21"/>
                    <a:pt x="468" y="19"/>
                  </a:cubicBezTo>
                  <a:cubicBezTo>
                    <a:pt x="464" y="19"/>
                    <a:pt x="460" y="19"/>
                    <a:pt x="457" y="18"/>
                  </a:cubicBezTo>
                  <a:cubicBezTo>
                    <a:pt x="457" y="18"/>
                    <a:pt x="458" y="17"/>
                    <a:pt x="458" y="17"/>
                  </a:cubicBezTo>
                  <a:cubicBezTo>
                    <a:pt x="457" y="17"/>
                    <a:pt x="455" y="17"/>
                    <a:pt x="454" y="16"/>
                  </a:cubicBezTo>
                  <a:cubicBezTo>
                    <a:pt x="455" y="15"/>
                    <a:pt x="455" y="15"/>
                    <a:pt x="455" y="15"/>
                  </a:cubicBezTo>
                  <a:cubicBezTo>
                    <a:pt x="459" y="17"/>
                    <a:pt x="463" y="15"/>
                    <a:pt x="467" y="15"/>
                  </a:cubicBezTo>
                  <a:cubicBezTo>
                    <a:pt x="446" y="13"/>
                    <a:pt x="446" y="13"/>
                    <a:pt x="446" y="13"/>
                  </a:cubicBezTo>
                  <a:cubicBezTo>
                    <a:pt x="457" y="13"/>
                    <a:pt x="467" y="13"/>
                    <a:pt x="478" y="13"/>
                  </a:cubicBezTo>
                  <a:close/>
                  <a:moveTo>
                    <a:pt x="20" y="46"/>
                  </a:moveTo>
                  <a:cubicBezTo>
                    <a:pt x="22" y="46"/>
                    <a:pt x="22" y="46"/>
                    <a:pt x="22" y="46"/>
                  </a:cubicBezTo>
                  <a:cubicBezTo>
                    <a:pt x="22" y="46"/>
                    <a:pt x="22" y="46"/>
                    <a:pt x="22" y="46"/>
                  </a:cubicBezTo>
                  <a:lnTo>
                    <a:pt x="20" y="46"/>
                  </a:lnTo>
                  <a:close/>
                  <a:moveTo>
                    <a:pt x="224" y="74"/>
                  </a:moveTo>
                  <a:cubicBezTo>
                    <a:pt x="214" y="74"/>
                    <a:pt x="214" y="74"/>
                    <a:pt x="214" y="74"/>
                  </a:cubicBezTo>
                  <a:cubicBezTo>
                    <a:pt x="213" y="74"/>
                    <a:pt x="213" y="74"/>
                    <a:pt x="212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6" y="74"/>
                    <a:pt x="217" y="73"/>
                    <a:pt x="218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4" y="73"/>
                    <a:pt x="234" y="73"/>
                    <a:pt x="235" y="73"/>
                  </a:cubicBezTo>
                  <a:cubicBezTo>
                    <a:pt x="234" y="73"/>
                    <a:pt x="234" y="73"/>
                    <a:pt x="234" y="73"/>
                  </a:cubicBezTo>
                  <a:cubicBezTo>
                    <a:pt x="230" y="73"/>
                    <a:pt x="227" y="73"/>
                    <a:pt x="224" y="74"/>
                  </a:cubicBezTo>
                  <a:close/>
                  <a:moveTo>
                    <a:pt x="380" y="69"/>
                  </a:moveTo>
                  <a:cubicBezTo>
                    <a:pt x="379" y="69"/>
                    <a:pt x="378" y="69"/>
                    <a:pt x="377" y="69"/>
                  </a:cubicBezTo>
                  <a:cubicBezTo>
                    <a:pt x="377" y="69"/>
                    <a:pt x="379" y="69"/>
                    <a:pt x="380" y="69"/>
                  </a:cubicBezTo>
                  <a:close/>
                  <a:moveTo>
                    <a:pt x="367" y="70"/>
                  </a:move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5" y="70"/>
                    <a:pt x="366" y="69"/>
                    <a:pt x="367" y="70"/>
                  </a:cubicBezTo>
                  <a:close/>
                  <a:moveTo>
                    <a:pt x="415" y="11"/>
                  </a:moveTo>
                  <a:cubicBezTo>
                    <a:pt x="410" y="11"/>
                    <a:pt x="410" y="11"/>
                    <a:pt x="410" y="11"/>
                  </a:cubicBezTo>
                  <a:cubicBezTo>
                    <a:pt x="411" y="11"/>
                    <a:pt x="413" y="11"/>
                    <a:pt x="415" y="11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7" y="12"/>
                    <a:pt x="416" y="11"/>
                    <a:pt x="415" y="11"/>
                  </a:cubicBezTo>
                  <a:close/>
                  <a:moveTo>
                    <a:pt x="422" y="12"/>
                  </a:moveTo>
                  <a:cubicBezTo>
                    <a:pt x="428" y="12"/>
                    <a:pt x="433" y="12"/>
                    <a:pt x="439" y="13"/>
                  </a:cubicBezTo>
                  <a:cubicBezTo>
                    <a:pt x="433" y="12"/>
                    <a:pt x="428" y="12"/>
                    <a:pt x="422" y="12"/>
                  </a:cubicBez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939132" y="1961766"/>
            <a:ext cx="4956968" cy="677256"/>
            <a:chOff x="1968160" y="1961766"/>
            <a:chExt cx="4956968" cy="677256"/>
          </a:xfrm>
        </p:grpSpPr>
        <p:sp>
          <p:nvSpPr>
            <p:cNvPr id="10" name="文本框 9"/>
            <p:cNvSpPr txBox="1"/>
            <p:nvPr/>
          </p:nvSpPr>
          <p:spPr>
            <a:xfrm>
              <a:off x="1968160" y="1961766"/>
              <a:ext cx="49569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磁场对载流导线的作用力</a:t>
              </a:r>
            </a:p>
          </p:txBody>
        </p:sp>
        <p:sp>
          <p:nvSpPr>
            <p:cNvPr id="11" name="Freeform 304"/>
            <p:cNvSpPr>
              <a:spLocks noEditPoints="1"/>
            </p:cNvSpPr>
            <p:nvPr/>
          </p:nvSpPr>
          <p:spPr bwMode="auto">
            <a:xfrm>
              <a:off x="2104635" y="2458047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664651" y="2841476"/>
            <a:ext cx="6059624" cy="640991"/>
            <a:chOff x="2715904" y="3066480"/>
            <a:chExt cx="6059624" cy="640991"/>
          </a:xfrm>
        </p:grpSpPr>
        <p:sp>
          <p:nvSpPr>
            <p:cNvPr id="13" name="文本框 12"/>
            <p:cNvSpPr txBox="1"/>
            <p:nvPr/>
          </p:nvSpPr>
          <p:spPr>
            <a:xfrm>
              <a:off x="2715904" y="3066480"/>
              <a:ext cx="60596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磁场对载流线圈的作用</a:t>
              </a:r>
            </a:p>
          </p:txBody>
        </p:sp>
        <p:sp>
          <p:nvSpPr>
            <p:cNvPr id="14" name="Freeform 304"/>
            <p:cNvSpPr>
              <a:spLocks noEditPoints="1"/>
            </p:cNvSpPr>
            <p:nvPr/>
          </p:nvSpPr>
          <p:spPr bwMode="auto">
            <a:xfrm>
              <a:off x="2822528" y="352649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351653" y="3692965"/>
            <a:ext cx="5045372" cy="639107"/>
            <a:chOff x="3844727" y="4171194"/>
            <a:chExt cx="5045372" cy="639107"/>
          </a:xfrm>
        </p:grpSpPr>
        <p:sp>
          <p:nvSpPr>
            <p:cNvPr id="16" name="文本框 15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磁力所做的功</a:t>
              </a:r>
            </a:p>
          </p:txBody>
        </p:sp>
        <p:sp>
          <p:nvSpPr>
            <p:cNvPr id="17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3435622" y="4710434"/>
            <a:ext cx="406176" cy="406176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048144" y="4535685"/>
            <a:ext cx="5045372" cy="639107"/>
            <a:chOff x="3844727" y="4171194"/>
            <a:chExt cx="5045372" cy="639107"/>
          </a:xfrm>
        </p:grpSpPr>
        <p:sp>
          <p:nvSpPr>
            <p:cNvPr id="20" name="文本框 19"/>
            <p:cNvSpPr txBox="1"/>
            <p:nvPr/>
          </p:nvSpPr>
          <p:spPr>
            <a:xfrm>
              <a:off x="3844727" y="4171194"/>
              <a:ext cx="50453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磁场对运动电荷的作用</a:t>
              </a:r>
            </a:p>
          </p:txBody>
        </p:sp>
        <p:sp>
          <p:nvSpPr>
            <p:cNvPr id="21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12158">
            <a:off x="4283627" y="5553154"/>
            <a:ext cx="406176" cy="406176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4896149" y="5378405"/>
            <a:ext cx="5605596" cy="639107"/>
            <a:chOff x="3844727" y="4171194"/>
            <a:chExt cx="5605596" cy="639107"/>
          </a:xfrm>
        </p:grpSpPr>
        <p:sp>
          <p:nvSpPr>
            <p:cNvPr id="24" name="文本框 23"/>
            <p:cNvSpPr txBox="1"/>
            <p:nvPr/>
          </p:nvSpPr>
          <p:spPr>
            <a:xfrm>
              <a:off x="3844727" y="4171194"/>
              <a:ext cx="56055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带电粒子在电场和磁场中的运动</a:t>
              </a:r>
            </a:p>
          </p:txBody>
        </p:sp>
        <p:sp>
          <p:nvSpPr>
            <p:cNvPr id="25" name="Freeform 304"/>
            <p:cNvSpPr>
              <a:spLocks noEditPoints="1"/>
            </p:cNvSpPr>
            <p:nvPr/>
          </p:nvSpPr>
          <p:spPr bwMode="auto">
            <a:xfrm>
              <a:off x="3996241" y="4629326"/>
              <a:ext cx="2836318" cy="180975"/>
            </a:xfrm>
            <a:custGeom>
              <a:avLst/>
              <a:gdLst>
                <a:gd name="T0" fmla="*/ 329 w 391"/>
                <a:gd name="T1" fmla="*/ 15 h 48"/>
                <a:gd name="T2" fmla="*/ 332 w 391"/>
                <a:gd name="T3" fmla="*/ 16 h 48"/>
                <a:gd name="T4" fmla="*/ 344 w 391"/>
                <a:gd name="T5" fmla="*/ 16 h 48"/>
                <a:gd name="T6" fmla="*/ 354 w 391"/>
                <a:gd name="T7" fmla="*/ 14 h 48"/>
                <a:gd name="T8" fmla="*/ 368 w 391"/>
                <a:gd name="T9" fmla="*/ 13 h 48"/>
                <a:gd name="T10" fmla="*/ 340 w 391"/>
                <a:gd name="T11" fmla="*/ 11 h 48"/>
                <a:gd name="T12" fmla="*/ 336 w 391"/>
                <a:gd name="T13" fmla="*/ 8 h 48"/>
                <a:gd name="T14" fmla="*/ 334 w 391"/>
                <a:gd name="T15" fmla="*/ 7 h 48"/>
                <a:gd name="T16" fmla="*/ 318 w 391"/>
                <a:gd name="T17" fmla="*/ 5 h 48"/>
                <a:gd name="T18" fmla="*/ 259 w 391"/>
                <a:gd name="T19" fmla="*/ 3 h 48"/>
                <a:gd name="T20" fmla="*/ 253 w 391"/>
                <a:gd name="T21" fmla="*/ 2 h 48"/>
                <a:gd name="T22" fmla="*/ 242 w 391"/>
                <a:gd name="T23" fmla="*/ 2 h 48"/>
                <a:gd name="T24" fmla="*/ 31 w 391"/>
                <a:gd name="T25" fmla="*/ 16 h 48"/>
                <a:gd name="T26" fmla="*/ 13 w 391"/>
                <a:gd name="T27" fmla="*/ 43 h 48"/>
                <a:gd name="T28" fmla="*/ 138 w 391"/>
                <a:gd name="T29" fmla="*/ 42 h 48"/>
                <a:gd name="T30" fmla="*/ 156 w 391"/>
                <a:gd name="T31" fmla="*/ 41 h 48"/>
                <a:gd name="T32" fmla="*/ 211 w 391"/>
                <a:gd name="T33" fmla="*/ 35 h 48"/>
                <a:gd name="T34" fmla="*/ 291 w 391"/>
                <a:gd name="T35" fmla="*/ 30 h 48"/>
                <a:gd name="T36" fmla="*/ 300 w 391"/>
                <a:gd name="T37" fmla="*/ 28 h 48"/>
                <a:gd name="T38" fmla="*/ 322 w 391"/>
                <a:gd name="T39" fmla="*/ 26 h 48"/>
                <a:gd name="T40" fmla="*/ 391 w 391"/>
                <a:gd name="T41" fmla="*/ 17 h 48"/>
                <a:gd name="T42" fmla="*/ 269 w 391"/>
                <a:gd name="T43" fmla="*/ 12 h 48"/>
                <a:gd name="T44" fmla="*/ 266 w 391"/>
                <a:gd name="T45" fmla="*/ 10 h 48"/>
                <a:gd name="T46" fmla="*/ 276 w 391"/>
                <a:gd name="T47" fmla="*/ 12 h 48"/>
                <a:gd name="T48" fmla="*/ 277 w 391"/>
                <a:gd name="T49" fmla="*/ 12 h 48"/>
                <a:gd name="T50" fmla="*/ 288 w 391"/>
                <a:gd name="T51" fmla="*/ 13 h 48"/>
                <a:gd name="T52" fmla="*/ 292 w 391"/>
                <a:gd name="T53" fmla="*/ 18 h 48"/>
                <a:gd name="T54" fmla="*/ 290 w 391"/>
                <a:gd name="T55" fmla="*/ 17 h 48"/>
                <a:gd name="T56" fmla="*/ 292 w 391"/>
                <a:gd name="T57" fmla="*/ 18 h 48"/>
                <a:gd name="T58" fmla="*/ 294 w 391"/>
                <a:gd name="T59" fmla="*/ 12 h 48"/>
                <a:gd name="T60" fmla="*/ 332 w 391"/>
                <a:gd name="T61" fmla="*/ 11 h 48"/>
                <a:gd name="T62" fmla="*/ 327 w 391"/>
                <a:gd name="T63" fmla="*/ 11 h 48"/>
                <a:gd name="T64" fmla="*/ 322 w 391"/>
                <a:gd name="T65" fmla="*/ 9 h 48"/>
                <a:gd name="T66" fmla="*/ 325 w 391"/>
                <a:gd name="T67" fmla="*/ 6 h 48"/>
                <a:gd name="T68" fmla="*/ 325 w 391"/>
                <a:gd name="T69" fmla="*/ 6 h 48"/>
                <a:gd name="T70" fmla="*/ 317 w 391"/>
                <a:gd name="T71" fmla="*/ 12 h 48"/>
                <a:gd name="T72" fmla="*/ 316 w 391"/>
                <a:gd name="T73" fmla="*/ 5 h 48"/>
                <a:gd name="T74" fmla="*/ 316 w 391"/>
                <a:gd name="T75" fmla="*/ 6 h 48"/>
                <a:gd name="T76" fmla="*/ 316 w 391"/>
                <a:gd name="T77" fmla="*/ 6 h 48"/>
                <a:gd name="T78" fmla="*/ 303 w 391"/>
                <a:gd name="T79" fmla="*/ 18 h 48"/>
                <a:gd name="T80" fmla="*/ 301 w 391"/>
                <a:gd name="T81" fmla="*/ 13 h 48"/>
                <a:gd name="T82" fmla="*/ 304 w 391"/>
                <a:gd name="T83" fmla="*/ 12 h 48"/>
                <a:gd name="T84" fmla="*/ 307 w 391"/>
                <a:gd name="T85" fmla="*/ 5 h 48"/>
                <a:gd name="T86" fmla="*/ 307 w 391"/>
                <a:gd name="T87" fmla="*/ 18 h 48"/>
                <a:gd name="T88" fmla="*/ 313 w 391"/>
                <a:gd name="T89" fmla="*/ 17 h 48"/>
                <a:gd name="T90" fmla="*/ 313 w 391"/>
                <a:gd name="T91" fmla="*/ 12 h 48"/>
                <a:gd name="T92" fmla="*/ 315 w 391"/>
                <a:gd name="T93" fmla="*/ 11 h 48"/>
                <a:gd name="T94" fmla="*/ 316 w 391"/>
                <a:gd name="T95" fmla="*/ 1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1" h="48">
                  <a:moveTo>
                    <a:pt x="324" y="19"/>
                  </a:moveTo>
                  <a:cubicBezTo>
                    <a:pt x="320" y="17"/>
                    <a:pt x="320" y="17"/>
                    <a:pt x="320" y="17"/>
                  </a:cubicBezTo>
                  <a:cubicBezTo>
                    <a:pt x="323" y="15"/>
                    <a:pt x="326" y="18"/>
                    <a:pt x="329" y="15"/>
                  </a:cubicBezTo>
                  <a:cubicBezTo>
                    <a:pt x="329" y="16"/>
                    <a:pt x="330" y="17"/>
                    <a:pt x="331" y="16"/>
                  </a:cubicBezTo>
                  <a:cubicBezTo>
                    <a:pt x="330" y="16"/>
                    <a:pt x="331" y="15"/>
                    <a:pt x="331" y="15"/>
                  </a:cubicBezTo>
                  <a:cubicBezTo>
                    <a:pt x="332" y="16"/>
                    <a:pt x="332" y="16"/>
                    <a:pt x="332" y="16"/>
                  </a:cubicBezTo>
                  <a:cubicBezTo>
                    <a:pt x="333" y="16"/>
                    <a:pt x="335" y="17"/>
                    <a:pt x="336" y="15"/>
                  </a:cubicBezTo>
                  <a:cubicBezTo>
                    <a:pt x="338" y="16"/>
                    <a:pt x="343" y="17"/>
                    <a:pt x="342" y="14"/>
                  </a:cubicBezTo>
                  <a:cubicBezTo>
                    <a:pt x="344" y="16"/>
                    <a:pt x="344" y="16"/>
                    <a:pt x="344" y="16"/>
                  </a:cubicBezTo>
                  <a:cubicBezTo>
                    <a:pt x="344" y="15"/>
                    <a:pt x="344" y="15"/>
                    <a:pt x="344" y="14"/>
                  </a:cubicBezTo>
                  <a:cubicBezTo>
                    <a:pt x="347" y="14"/>
                    <a:pt x="351" y="18"/>
                    <a:pt x="352" y="13"/>
                  </a:cubicBezTo>
                  <a:cubicBezTo>
                    <a:pt x="353" y="13"/>
                    <a:pt x="354" y="14"/>
                    <a:pt x="354" y="14"/>
                  </a:cubicBezTo>
                  <a:cubicBezTo>
                    <a:pt x="356" y="15"/>
                    <a:pt x="363" y="17"/>
                    <a:pt x="362" y="13"/>
                  </a:cubicBezTo>
                  <a:cubicBezTo>
                    <a:pt x="365" y="14"/>
                    <a:pt x="365" y="14"/>
                    <a:pt x="365" y="14"/>
                  </a:cubicBezTo>
                  <a:cubicBezTo>
                    <a:pt x="364" y="13"/>
                    <a:pt x="367" y="13"/>
                    <a:pt x="368" y="13"/>
                  </a:cubicBezTo>
                  <a:cubicBezTo>
                    <a:pt x="339" y="13"/>
                    <a:pt x="339" y="13"/>
                    <a:pt x="339" y="13"/>
                  </a:cubicBezTo>
                  <a:cubicBezTo>
                    <a:pt x="338" y="12"/>
                    <a:pt x="338" y="12"/>
                    <a:pt x="338" y="12"/>
                  </a:cubicBezTo>
                  <a:cubicBezTo>
                    <a:pt x="339" y="11"/>
                    <a:pt x="340" y="11"/>
                    <a:pt x="340" y="11"/>
                  </a:cubicBezTo>
                  <a:cubicBezTo>
                    <a:pt x="339" y="10"/>
                    <a:pt x="336" y="11"/>
                    <a:pt x="335" y="9"/>
                  </a:cubicBezTo>
                  <a:cubicBezTo>
                    <a:pt x="339" y="8"/>
                    <a:pt x="345" y="8"/>
                    <a:pt x="350" y="8"/>
                  </a:cubicBezTo>
                  <a:cubicBezTo>
                    <a:pt x="336" y="8"/>
                    <a:pt x="336" y="8"/>
                    <a:pt x="336" y="8"/>
                  </a:cubicBezTo>
                  <a:cubicBezTo>
                    <a:pt x="336" y="5"/>
                    <a:pt x="340" y="7"/>
                    <a:pt x="34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3" y="8"/>
                    <a:pt x="332" y="7"/>
                    <a:pt x="332" y="8"/>
                  </a:cubicBezTo>
                  <a:cubicBezTo>
                    <a:pt x="331" y="8"/>
                    <a:pt x="330" y="7"/>
                    <a:pt x="330" y="6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18" y="5"/>
                    <a:pt x="318" y="5"/>
                    <a:pt x="318" y="5"/>
                  </a:cubicBezTo>
                  <a:cubicBezTo>
                    <a:pt x="324" y="4"/>
                    <a:pt x="333" y="4"/>
                    <a:pt x="341" y="4"/>
                  </a:cubicBezTo>
                  <a:cubicBezTo>
                    <a:pt x="316" y="4"/>
                    <a:pt x="286" y="2"/>
                    <a:pt x="259" y="3"/>
                  </a:cubicBezTo>
                  <a:cubicBezTo>
                    <a:pt x="258" y="2"/>
                    <a:pt x="258" y="2"/>
                    <a:pt x="258" y="2"/>
                  </a:cubicBezTo>
                  <a:cubicBezTo>
                    <a:pt x="257" y="3"/>
                    <a:pt x="254" y="3"/>
                    <a:pt x="253" y="3"/>
                  </a:cubicBezTo>
                  <a:cubicBezTo>
                    <a:pt x="253" y="2"/>
                    <a:pt x="253" y="2"/>
                    <a:pt x="253" y="2"/>
                  </a:cubicBezTo>
                  <a:cubicBezTo>
                    <a:pt x="251" y="4"/>
                    <a:pt x="245" y="0"/>
                    <a:pt x="244" y="3"/>
                  </a:cubicBezTo>
                  <a:cubicBezTo>
                    <a:pt x="243" y="3"/>
                    <a:pt x="242" y="4"/>
                    <a:pt x="241" y="3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30" y="2"/>
                    <a:pt x="214" y="3"/>
                    <a:pt x="201" y="3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0" y="18"/>
                    <a:pt x="8" y="19"/>
                    <a:pt x="0" y="27"/>
                  </a:cubicBezTo>
                  <a:cubicBezTo>
                    <a:pt x="0" y="32"/>
                    <a:pt x="3" y="35"/>
                    <a:pt x="6" y="38"/>
                  </a:cubicBezTo>
                  <a:cubicBezTo>
                    <a:pt x="8" y="40"/>
                    <a:pt x="11" y="41"/>
                    <a:pt x="13" y="43"/>
                  </a:cubicBezTo>
                  <a:cubicBezTo>
                    <a:pt x="15" y="37"/>
                    <a:pt x="19" y="47"/>
                    <a:pt x="20" y="42"/>
                  </a:cubicBezTo>
                  <a:cubicBezTo>
                    <a:pt x="23" y="46"/>
                    <a:pt x="27" y="45"/>
                    <a:pt x="30" y="48"/>
                  </a:cubicBezTo>
                  <a:cubicBezTo>
                    <a:pt x="67" y="47"/>
                    <a:pt x="105" y="46"/>
                    <a:pt x="138" y="42"/>
                  </a:cubicBezTo>
                  <a:cubicBezTo>
                    <a:pt x="140" y="41"/>
                    <a:pt x="142" y="43"/>
                    <a:pt x="144" y="41"/>
                  </a:cubicBezTo>
                  <a:cubicBezTo>
                    <a:pt x="147" y="40"/>
                    <a:pt x="152" y="42"/>
                    <a:pt x="155" y="40"/>
                  </a:cubicBezTo>
                  <a:cubicBezTo>
                    <a:pt x="156" y="39"/>
                    <a:pt x="156" y="40"/>
                    <a:pt x="156" y="41"/>
                  </a:cubicBezTo>
                  <a:cubicBezTo>
                    <a:pt x="161" y="40"/>
                    <a:pt x="165" y="38"/>
                    <a:pt x="169" y="39"/>
                  </a:cubicBezTo>
                  <a:cubicBezTo>
                    <a:pt x="171" y="38"/>
                    <a:pt x="174" y="40"/>
                    <a:pt x="176" y="38"/>
                  </a:cubicBezTo>
                  <a:cubicBezTo>
                    <a:pt x="187" y="40"/>
                    <a:pt x="200" y="34"/>
                    <a:pt x="211" y="35"/>
                  </a:cubicBezTo>
                  <a:cubicBezTo>
                    <a:pt x="211" y="34"/>
                    <a:pt x="213" y="35"/>
                    <a:pt x="214" y="35"/>
                  </a:cubicBezTo>
                  <a:cubicBezTo>
                    <a:pt x="227" y="33"/>
                    <a:pt x="240" y="32"/>
                    <a:pt x="253" y="32"/>
                  </a:cubicBezTo>
                  <a:cubicBezTo>
                    <a:pt x="265" y="30"/>
                    <a:pt x="278" y="30"/>
                    <a:pt x="291" y="30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5" y="29"/>
                    <a:pt x="295" y="29"/>
                    <a:pt x="295" y="29"/>
                  </a:cubicBezTo>
                  <a:cubicBezTo>
                    <a:pt x="297" y="29"/>
                    <a:pt x="299" y="30"/>
                    <a:pt x="300" y="28"/>
                  </a:cubicBezTo>
                  <a:cubicBezTo>
                    <a:pt x="300" y="28"/>
                    <a:pt x="300" y="29"/>
                    <a:pt x="300" y="29"/>
                  </a:cubicBezTo>
                  <a:cubicBezTo>
                    <a:pt x="304" y="28"/>
                    <a:pt x="307" y="29"/>
                    <a:pt x="311" y="29"/>
                  </a:cubicBezTo>
                  <a:cubicBezTo>
                    <a:pt x="314" y="25"/>
                    <a:pt x="320" y="31"/>
                    <a:pt x="322" y="26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36" y="27"/>
                    <a:pt x="346" y="23"/>
                    <a:pt x="359" y="23"/>
                  </a:cubicBezTo>
                  <a:cubicBezTo>
                    <a:pt x="370" y="23"/>
                    <a:pt x="382" y="19"/>
                    <a:pt x="391" y="17"/>
                  </a:cubicBezTo>
                  <a:cubicBezTo>
                    <a:pt x="369" y="17"/>
                    <a:pt x="343" y="18"/>
                    <a:pt x="324" y="19"/>
                  </a:cubicBezTo>
                  <a:close/>
                  <a:moveTo>
                    <a:pt x="266" y="10"/>
                  </a:moveTo>
                  <a:cubicBezTo>
                    <a:pt x="268" y="10"/>
                    <a:pt x="268" y="13"/>
                    <a:pt x="269" y="12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70" y="12"/>
                    <a:pt x="270" y="12"/>
                    <a:pt x="269" y="12"/>
                  </a:cubicBezTo>
                  <a:cubicBezTo>
                    <a:pt x="268" y="14"/>
                    <a:pt x="266" y="12"/>
                    <a:pt x="266" y="10"/>
                  </a:cubicBezTo>
                  <a:close/>
                  <a:moveTo>
                    <a:pt x="274" y="12"/>
                  </a:moveTo>
                  <a:cubicBezTo>
                    <a:pt x="274" y="10"/>
                    <a:pt x="274" y="10"/>
                    <a:pt x="274" y="10"/>
                  </a:cubicBezTo>
                  <a:cubicBezTo>
                    <a:pt x="275" y="10"/>
                    <a:pt x="275" y="12"/>
                    <a:pt x="276" y="12"/>
                  </a:cubicBezTo>
                  <a:lnTo>
                    <a:pt x="274" y="12"/>
                  </a:lnTo>
                  <a:close/>
                  <a:moveTo>
                    <a:pt x="280" y="12"/>
                  </a:moveTo>
                  <a:cubicBezTo>
                    <a:pt x="277" y="12"/>
                    <a:pt x="277" y="12"/>
                    <a:pt x="277" y="12"/>
                  </a:cubicBezTo>
                  <a:cubicBezTo>
                    <a:pt x="280" y="11"/>
                    <a:pt x="280" y="11"/>
                    <a:pt x="280" y="11"/>
                  </a:cubicBezTo>
                  <a:lnTo>
                    <a:pt x="280" y="12"/>
                  </a:lnTo>
                  <a:close/>
                  <a:moveTo>
                    <a:pt x="288" y="13"/>
                  </a:moveTo>
                  <a:cubicBezTo>
                    <a:pt x="287" y="12"/>
                    <a:pt x="287" y="12"/>
                    <a:pt x="287" y="12"/>
                  </a:cubicBezTo>
                  <a:cubicBezTo>
                    <a:pt x="288" y="13"/>
                    <a:pt x="288" y="13"/>
                    <a:pt x="288" y="13"/>
                  </a:cubicBezTo>
                  <a:close/>
                  <a:moveTo>
                    <a:pt x="292" y="18"/>
                  </a:moveTo>
                  <a:cubicBezTo>
                    <a:pt x="291" y="18"/>
                    <a:pt x="291" y="17"/>
                    <a:pt x="290" y="17"/>
                  </a:cubicBezTo>
                  <a:cubicBezTo>
                    <a:pt x="289" y="17"/>
                    <a:pt x="289" y="18"/>
                    <a:pt x="289" y="18"/>
                  </a:cubicBezTo>
                  <a:cubicBezTo>
                    <a:pt x="289" y="18"/>
                    <a:pt x="289" y="17"/>
                    <a:pt x="290" y="17"/>
                  </a:cubicBezTo>
                  <a:cubicBezTo>
                    <a:pt x="291" y="17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ubicBezTo>
                    <a:pt x="292" y="18"/>
                    <a:pt x="292" y="18"/>
                    <a:pt x="292" y="18"/>
                  </a:cubicBezTo>
                  <a:close/>
                  <a:moveTo>
                    <a:pt x="294" y="13"/>
                  </a:moveTo>
                  <a:cubicBezTo>
                    <a:pt x="293" y="11"/>
                    <a:pt x="293" y="11"/>
                    <a:pt x="293" y="11"/>
                  </a:cubicBezTo>
                  <a:cubicBezTo>
                    <a:pt x="294" y="12"/>
                    <a:pt x="294" y="12"/>
                    <a:pt x="294" y="12"/>
                  </a:cubicBezTo>
                  <a:lnTo>
                    <a:pt x="294" y="13"/>
                  </a:lnTo>
                  <a:close/>
                  <a:moveTo>
                    <a:pt x="334" y="9"/>
                  </a:moveTo>
                  <a:cubicBezTo>
                    <a:pt x="334" y="12"/>
                    <a:pt x="333" y="9"/>
                    <a:pt x="332" y="11"/>
                  </a:cubicBezTo>
                  <a:cubicBezTo>
                    <a:pt x="335" y="12"/>
                    <a:pt x="335" y="12"/>
                    <a:pt x="335" y="12"/>
                  </a:cubicBezTo>
                  <a:cubicBezTo>
                    <a:pt x="327" y="12"/>
                    <a:pt x="327" y="12"/>
                    <a:pt x="327" y="12"/>
                  </a:cubicBezTo>
                  <a:cubicBezTo>
                    <a:pt x="327" y="12"/>
                    <a:pt x="328" y="12"/>
                    <a:pt x="327" y="11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322" y="9"/>
                    <a:pt x="322" y="9"/>
                    <a:pt x="322" y="9"/>
                  </a:cubicBezTo>
                  <a:cubicBezTo>
                    <a:pt x="322" y="10"/>
                    <a:pt x="321" y="10"/>
                    <a:pt x="321" y="10"/>
                  </a:cubicBezTo>
                  <a:cubicBezTo>
                    <a:pt x="325" y="7"/>
                    <a:pt x="330" y="10"/>
                    <a:pt x="334" y="9"/>
                  </a:cubicBezTo>
                  <a:close/>
                  <a:moveTo>
                    <a:pt x="325" y="6"/>
                  </a:moveTo>
                  <a:cubicBezTo>
                    <a:pt x="329" y="7"/>
                    <a:pt x="329" y="7"/>
                    <a:pt x="329" y="7"/>
                  </a:cubicBezTo>
                  <a:cubicBezTo>
                    <a:pt x="323" y="7"/>
                    <a:pt x="323" y="7"/>
                    <a:pt x="323" y="7"/>
                  </a:cubicBezTo>
                  <a:lnTo>
                    <a:pt x="325" y="6"/>
                  </a:lnTo>
                  <a:close/>
                  <a:moveTo>
                    <a:pt x="319" y="12"/>
                  </a:moveTo>
                  <a:cubicBezTo>
                    <a:pt x="322" y="12"/>
                    <a:pt x="322" y="12"/>
                    <a:pt x="322" y="12"/>
                  </a:cubicBezTo>
                  <a:cubicBezTo>
                    <a:pt x="317" y="12"/>
                    <a:pt x="317" y="12"/>
                    <a:pt x="317" y="12"/>
                  </a:cubicBezTo>
                  <a:lnTo>
                    <a:pt x="319" y="12"/>
                  </a:lnTo>
                  <a:close/>
                  <a:moveTo>
                    <a:pt x="315" y="5"/>
                  </a:moveTo>
                  <a:cubicBezTo>
                    <a:pt x="316" y="5"/>
                    <a:pt x="316" y="5"/>
                    <a:pt x="316" y="5"/>
                  </a:cubicBezTo>
                  <a:cubicBezTo>
                    <a:pt x="313" y="5"/>
                    <a:pt x="313" y="5"/>
                    <a:pt x="313" y="5"/>
                  </a:cubicBezTo>
                  <a:lnTo>
                    <a:pt x="315" y="5"/>
                  </a:lnTo>
                  <a:close/>
                  <a:moveTo>
                    <a:pt x="316" y="6"/>
                  </a:moveTo>
                  <a:cubicBezTo>
                    <a:pt x="316" y="7"/>
                    <a:pt x="316" y="7"/>
                    <a:pt x="316" y="7"/>
                  </a:cubicBezTo>
                  <a:cubicBezTo>
                    <a:pt x="313" y="7"/>
                    <a:pt x="313" y="7"/>
                    <a:pt x="313" y="7"/>
                  </a:cubicBezTo>
                  <a:lnTo>
                    <a:pt x="316" y="6"/>
                  </a:lnTo>
                  <a:close/>
                  <a:moveTo>
                    <a:pt x="301" y="18"/>
                  </a:moveTo>
                  <a:cubicBezTo>
                    <a:pt x="302" y="17"/>
                    <a:pt x="302" y="17"/>
                    <a:pt x="302" y="17"/>
                  </a:cubicBezTo>
                  <a:cubicBezTo>
                    <a:pt x="303" y="18"/>
                    <a:pt x="303" y="18"/>
                    <a:pt x="303" y="18"/>
                  </a:cubicBezTo>
                  <a:lnTo>
                    <a:pt x="301" y="18"/>
                  </a:lnTo>
                  <a:close/>
                  <a:moveTo>
                    <a:pt x="304" y="12"/>
                  </a:moveTo>
                  <a:cubicBezTo>
                    <a:pt x="301" y="13"/>
                    <a:pt x="301" y="13"/>
                    <a:pt x="301" y="13"/>
                  </a:cubicBezTo>
                  <a:cubicBezTo>
                    <a:pt x="300" y="11"/>
                    <a:pt x="302" y="8"/>
                    <a:pt x="304" y="10"/>
                  </a:cubicBezTo>
                  <a:cubicBezTo>
                    <a:pt x="303" y="12"/>
                    <a:pt x="301" y="8"/>
                    <a:pt x="301" y="11"/>
                  </a:cubicBezTo>
                  <a:cubicBezTo>
                    <a:pt x="302" y="13"/>
                    <a:pt x="303" y="12"/>
                    <a:pt x="304" y="12"/>
                  </a:cubicBezTo>
                  <a:close/>
                  <a:moveTo>
                    <a:pt x="303" y="4"/>
                  </a:moveTo>
                  <a:cubicBezTo>
                    <a:pt x="304" y="5"/>
                    <a:pt x="305" y="5"/>
                    <a:pt x="306" y="5"/>
                  </a:cubicBezTo>
                  <a:cubicBezTo>
                    <a:pt x="306" y="4"/>
                    <a:pt x="307" y="4"/>
                    <a:pt x="307" y="5"/>
                  </a:cubicBezTo>
                  <a:cubicBezTo>
                    <a:pt x="307" y="5"/>
                    <a:pt x="306" y="5"/>
                    <a:pt x="306" y="5"/>
                  </a:cubicBezTo>
                  <a:cubicBezTo>
                    <a:pt x="305" y="5"/>
                    <a:pt x="304" y="6"/>
                    <a:pt x="303" y="4"/>
                  </a:cubicBezTo>
                  <a:close/>
                  <a:moveTo>
                    <a:pt x="307" y="18"/>
                  </a:moveTo>
                  <a:cubicBezTo>
                    <a:pt x="307" y="18"/>
                    <a:pt x="307" y="17"/>
                    <a:pt x="306" y="17"/>
                  </a:cubicBezTo>
                  <a:cubicBezTo>
                    <a:pt x="307" y="17"/>
                    <a:pt x="307" y="17"/>
                    <a:pt x="307" y="18"/>
                  </a:cubicBezTo>
                  <a:cubicBezTo>
                    <a:pt x="310" y="18"/>
                    <a:pt x="311" y="16"/>
                    <a:pt x="313" y="17"/>
                  </a:cubicBezTo>
                  <a:cubicBezTo>
                    <a:pt x="312" y="20"/>
                    <a:pt x="309" y="18"/>
                    <a:pt x="307" y="18"/>
                  </a:cubicBezTo>
                  <a:close/>
                  <a:moveTo>
                    <a:pt x="315" y="11"/>
                  </a:moveTo>
                  <a:cubicBezTo>
                    <a:pt x="314" y="11"/>
                    <a:pt x="314" y="11"/>
                    <a:pt x="313" y="12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4" y="9"/>
                    <a:pt x="314" y="10"/>
                    <a:pt x="315" y="9"/>
                  </a:cubicBezTo>
                  <a:lnTo>
                    <a:pt x="315" y="11"/>
                  </a:lnTo>
                  <a:close/>
                  <a:moveTo>
                    <a:pt x="316" y="17"/>
                  </a:moveTo>
                  <a:cubicBezTo>
                    <a:pt x="317" y="17"/>
                    <a:pt x="318" y="17"/>
                    <a:pt x="319" y="17"/>
                  </a:cubicBezTo>
                  <a:lnTo>
                    <a:pt x="316" y="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94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6520" cy="1296345"/>
            <a:chOff x="-21102" y="2847433"/>
            <a:chExt cx="12216518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3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471325" y="3139010"/>
              <a:ext cx="3724091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磁力所做的功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89973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 Box 45"/>
          <p:cNvSpPr txBox="1">
            <a:spLocks noChangeArrowheads="1"/>
          </p:cNvSpPr>
          <p:nvPr/>
        </p:nvSpPr>
        <p:spPr bwMode="auto">
          <a:xfrm>
            <a:off x="1921102" y="529419"/>
            <a:ext cx="7772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略</a:t>
            </a:r>
            <a:endParaRPr lang="en-US" altLang="zh-CN" sz="2800" i="1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464369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4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4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6101082" y="3139010"/>
              <a:ext cx="6083712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磁场对运动电荷的作用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480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ChangeArrowheads="1"/>
          </p:cNvSpPr>
          <p:nvPr/>
        </p:nvSpPr>
        <p:spPr bwMode="auto">
          <a:xfrm>
            <a:off x="1560192" y="486539"/>
            <a:ext cx="6408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一、洛伦兹力（</a:t>
            </a:r>
            <a:r>
              <a:rPr lang="en-US" altLang="zh-CN" sz="2800" dirty="0">
                <a:solidFill>
                  <a:srgbClr val="7030A0"/>
                </a:solidFill>
                <a:latin typeface="+mn-lt"/>
                <a:ea typeface="+mn-ea"/>
              </a:rPr>
              <a:t>Lorenz  force</a:t>
            </a: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）</a:t>
            </a:r>
          </a:p>
        </p:txBody>
      </p:sp>
      <p:sp>
        <p:nvSpPr>
          <p:cNvPr id="41988" name="Rectangle 4"/>
          <p:cNvSpPr>
            <a:spLocks noChangeArrowheads="1"/>
          </p:cNvSpPr>
          <p:nvPr/>
        </p:nvSpPr>
        <p:spPr bwMode="auto">
          <a:xfrm>
            <a:off x="1560192" y="1275718"/>
            <a:ext cx="9531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磁场对运动电荷的作用力叫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洛伦兹力</a:t>
            </a:r>
            <a:endParaRPr lang="en-US" altLang="zh-CN" sz="28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pic>
        <p:nvPicPr>
          <p:cNvPr id="41991" name="Picture 7" descr="罗伦兹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51" y="4459129"/>
            <a:ext cx="1341438" cy="176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62" name="Rectangle 16"/>
          <p:cNvSpPr>
            <a:spLocks noChangeArrowheads="1"/>
          </p:cNvSpPr>
          <p:nvPr/>
        </p:nvSpPr>
        <p:spPr bwMode="auto">
          <a:xfrm>
            <a:off x="1560192" y="2733167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大小：</a:t>
            </a:r>
          </a:p>
        </p:txBody>
      </p: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7606080" y="1250545"/>
            <a:ext cx="3886200" cy="2554288"/>
            <a:chOff x="2976" y="1056"/>
            <a:chExt cx="2448" cy="1609"/>
          </a:xfrm>
        </p:grpSpPr>
        <p:sp>
          <p:nvSpPr>
            <p:cNvPr id="86042" name="Rectangle 3"/>
            <p:cNvSpPr>
              <a:spLocks noChangeArrowheads="1"/>
            </p:cNvSpPr>
            <p:nvPr/>
          </p:nvSpPr>
          <p:spPr bwMode="auto">
            <a:xfrm>
              <a:off x="2976" y="1056"/>
              <a:ext cx="2448" cy="1609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86043" name="Group 4"/>
            <p:cNvGrpSpPr>
              <a:grpSpLocks/>
            </p:cNvGrpSpPr>
            <p:nvPr/>
          </p:nvGrpSpPr>
          <p:grpSpPr bwMode="auto">
            <a:xfrm>
              <a:off x="3264" y="1152"/>
              <a:ext cx="1771" cy="1331"/>
              <a:chOff x="3264" y="1152"/>
              <a:chExt cx="1771" cy="1331"/>
            </a:xfrm>
          </p:grpSpPr>
          <p:sp>
            <p:nvSpPr>
              <p:cNvPr id="86044" name="Line 5"/>
              <p:cNvSpPr>
                <a:spLocks noChangeShapeType="1"/>
              </p:cNvSpPr>
              <p:nvPr/>
            </p:nvSpPr>
            <p:spPr bwMode="auto">
              <a:xfrm>
                <a:off x="3744" y="2004"/>
                <a:ext cx="1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86045" name="Line 6"/>
              <p:cNvSpPr>
                <a:spLocks noChangeShapeType="1"/>
              </p:cNvSpPr>
              <p:nvPr/>
            </p:nvSpPr>
            <p:spPr bwMode="auto">
              <a:xfrm flipV="1">
                <a:off x="3744" y="1152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86046" name="Line 7"/>
              <p:cNvSpPr>
                <a:spLocks noChangeShapeType="1"/>
              </p:cNvSpPr>
              <p:nvPr/>
            </p:nvSpPr>
            <p:spPr bwMode="auto">
              <a:xfrm flipH="1">
                <a:off x="3264" y="1992"/>
                <a:ext cx="48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grpSp>
            <p:nvGrpSpPr>
              <p:cNvPr id="86047" name="Group 8"/>
              <p:cNvGrpSpPr>
                <a:grpSpLocks/>
              </p:cNvGrpSpPr>
              <p:nvPr/>
            </p:nvGrpSpPr>
            <p:grpSpPr bwMode="auto">
              <a:xfrm>
                <a:off x="3309" y="1401"/>
                <a:ext cx="1726" cy="1082"/>
                <a:chOff x="2880" y="2352"/>
                <a:chExt cx="2064" cy="1082"/>
              </a:xfrm>
            </p:grpSpPr>
            <p:sp>
              <p:nvSpPr>
                <p:cNvPr id="86052" name="Line 9"/>
                <p:cNvSpPr>
                  <a:spLocks noChangeShapeType="1"/>
                </p:cNvSpPr>
                <p:nvPr/>
              </p:nvSpPr>
              <p:spPr bwMode="auto">
                <a:xfrm>
                  <a:off x="2880" y="2352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3" name="Line 10"/>
                <p:cNvSpPr>
                  <a:spLocks noChangeShapeType="1"/>
                </p:cNvSpPr>
                <p:nvPr/>
              </p:nvSpPr>
              <p:spPr bwMode="auto">
                <a:xfrm>
                  <a:off x="2995" y="2487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4" name="Line 11"/>
                <p:cNvSpPr>
                  <a:spLocks noChangeShapeType="1"/>
                </p:cNvSpPr>
                <p:nvPr/>
              </p:nvSpPr>
              <p:spPr bwMode="auto">
                <a:xfrm>
                  <a:off x="3109" y="2623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5" name="Line 12"/>
                <p:cNvSpPr>
                  <a:spLocks noChangeShapeType="1"/>
                </p:cNvSpPr>
                <p:nvPr/>
              </p:nvSpPr>
              <p:spPr bwMode="auto">
                <a:xfrm>
                  <a:off x="2880" y="275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6" name="Line 13"/>
                <p:cNvSpPr>
                  <a:spLocks noChangeShapeType="1"/>
                </p:cNvSpPr>
                <p:nvPr/>
              </p:nvSpPr>
              <p:spPr bwMode="auto">
                <a:xfrm>
                  <a:off x="2995" y="2893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7" name="Line 14"/>
                <p:cNvSpPr>
                  <a:spLocks noChangeShapeType="1"/>
                </p:cNvSpPr>
                <p:nvPr/>
              </p:nvSpPr>
              <p:spPr bwMode="auto">
                <a:xfrm>
                  <a:off x="3109" y="302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8" name="Line 15"/>
                <p:cNvSpPr>
                  <a:spLocks noChangeShapeType="1"/>
                </p:cNvSpPr>
                <p:nvPr/>
              </p:nvSpPr>
              <p:spPr bwMode="auto">
                <a:xfrm>
                  <a:off x="2880" y="316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59" name="Line 16"/>
                <p:cNvSpPr>
                  <a:spLocks noChangeShapeType="1"/>
                </p:cNvSpPr>
                <p:nvPr/>
              </p:nvSpPr>
              <p:spPr bwMode="auto">
                <a:xfrm>
                  <a:off x="2995" y="3299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86060" name="Line 17"/>
                <p:cNvSpPr>
                  <a:spLocks noChangeShapeType="1"/>
                </p:cNvSpPr>
                <p:nvPr/>
              </p:nvSpPr>
              <p:spPr bwMode="auto">
                <a:xfrm>
                  <a:off x="3109" y="343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86041" name="Freeform 24"/>
          <p:cNvSpPr>
            <a:spLocks/>
          </p:cNvSpPr>
          <p:nvPr/>
        </p:nvSpPr>
        <p:spPr bwMode="auto">
          <a:xfrm>
            <a:off x="9493635" y="2963472"/>
            <a:ext cx="204788" cy="322138"/>
          </a:xfrm>
          <a:custGeom>
            <a:avLst/>
            <a:gdLst>
              <a:gd name="T0" fmla="*/ 117 w 129"/>
              <a:gd name="T1" fmla="*/ 0 h 231"/>
              <a:gd name="T2" fmla="*/ 110 w 129"/>
              <a:gd name="T3" fmla="*/ 149 h 231"/>
              <a:gd name="T4" fmla="*/ 0 w 129"/>
              <a:gd name="T5" fmla="*/ 231 h 231"/>
              <a:gd name="T6" fmla="*/ 0 60000 65536"/>
              <a:gd name="T7" fmla="*/ 0 60000 65536"/>
              <a:gd name="T8" fmla="*/ 0 60000 65536"/>
              <a:gd name="T9" fmla="*/ 0 w 129"/>
              <a:gd name="T10" fmla="*/ 0 h 231"/>
              <a:gd name="T11" fmla="*/ 129 w 129"/>
              <a:gd name="T12" fmla="*/ 231 h 2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" h="231">
                <a:moveTo>
                  <a:pt x="117" y="0"/>
                </a:moveTo>
                <a:cubicBezTo>
                  <a:pt x="116" y="25"/>
                  <a:pt x="129" y="111"/>
                  <a:pt x="110" y="149"/>
                </a:cubicBezTo>
                <a:cubicBezTo>
                  <a:pt x="91" y="187"/>
                  <a:pt x="23" y="214"/>
                  <a:pt x="0" y="231"/>
                </a:cubicBezTo>
              </a:path>
            </a:pathLst>
          </a:cu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9171355" y="2731676"/>
            <a:ext cx="709612" cy="1046160"/>
            <a:chOff x="3915" y="1989"/>
            <a:chExt cx="447" cy="659"/>
          </a:xfrm>
        </p:grpSpPr>
        <p:grpSp>
          <p:nvGrpSpPr>
            <p:cNvPr id="86033" name="Group 32"/>
            <p:cNvGrpSpPr>
              <a:grpSpLocks/>
            </p:cNvGrpSpPr>
            <p:nvPr/>
          </p:nvGrpSpPr>
          <p:grpSpPr bwMode="auto">
            <a:xfrm>
              <a:off x="3915" y="1989"/>
              <a:ext cx="244" cy="330"/>
              <a:chOff x="3915" y="1989"/>
              <a:chExt cx="244" cy="330"/>
            </a:xfrm>
          </p:grpSpPr>
          <p:sp>
            <p:nvSpPr>
              <p:cNvPr id="86037" name="Oval 33"/>
              <p:cNvSpPr>
                <a:spLocks noChangeArrowheads="1"/>
              </p:cNvSpPr>
              <p:nvPr/>
            </p:nvSpPr>
            <p:spPr bwMode="auto">
              <a:xfrm>
                <a:off x="3950" y="2076"/>
                <a:ext cx="154" cy="161"/>
              </a:xfrm>
              <a:prstGeom prst="ellipse">
                <a:avLst/>
              </a:prstGeom>
              <a:solidFill>
                <a:srgbClr val="FCEA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38" name="Text Box 34"/>
              <p:cNvSpPr txBox="1">
                <a:spLocks noChangeArrowheads="1"/>
              </p:cNvSpPr>
              <p:nvPr/>
            </p:nvSpPr>
            <p:spPr bwMode="auto">
              <a:xfrm>
                <a:off x="3915" y="1989"/>
                <a:ext cx="244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+</a:t>
                </a:r>
              </a:p>
            </p:txBody>
          </p:sp>
        </p:grpSp>
        <p:sp>
          <p:nvSpPr>
            <p:cNvPr id="86035" name="Line 37"/>
            <p:cNvSpPr>
              <a:spLocks noChangeShapeType="1"/>
            </p:cNvSpPr>
            <p:nvPr/>
          </p:nvSpPr>
          <p:spPr bwMode="auto">
            <a:xfrm>
              <a:off x="4053" y="2217"/>
              <a:ext cx="309" cy="431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86031" name="Line 40"/>
          <p:cNvSpPr>
            <a:spLocks noChangeShapeType="1"/>
          </p:cNvSpPr>
          <p:nvPr/>
        </p:nvSpPr>
        <p:spPr bwMode="auto">
          <a:xfrm>
            <a:off x="9489234" y="2982070"/>
            <a:ext cx="813509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86029" name="Line 43"/>
          <p:cNvSpPr>
            <a:spLocks noChangeShapeType="1"/>
          </p:cNvSpPr>
          <p:nvPr/>
        </p:nvSpPr>
        <p:spPr bwMode="auto">
          <a:xfrm flipV="1">
            <a:off x="9349153" y="1896998"/>
            <a:ext cx="0" cy="9588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/>
              <p:cNvSpPr/>
              <p:nvPr/>
            </p:nvSpPr>
            <p:spPr>
              <a:xfrm>
                <a:off x="2323554" y="1951682"/>
                <a:ext cx="203119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3554" y="1951682"/>
                <a:ext cx="2031197" cy="5879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2610823" y="2719532"/>
                <a:ext cx="23795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𝑞𝑣𝐵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0823" y="2719532"/>
                <a:ext cx="237956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/>
              <p:cNvSpPr/>
              <p:nvPr/>
            </p:nvSpPr>
            <p:spPr>
              <a:xfrm>
                <a:off x="9288612" y="1431733"/>
                <a:ext cx="49173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612" y="1431733"/>
                <a:ext cx="491737" cy="587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矩形 51"/>
              <p:cNvSpPr/>
              <p:nvPr/>
            </p:nvSpPr>
            <p:spPr>
              <a:xfrm>
                <a:off x="8881595" y="2613274"/>
                <a:ext cx="488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2" name="矩形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95" y="2613274"/>
                <a:ext cx="48891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矩形 52"/>
              <p:cNvSpPr/>
              <p:nvPr/>
            </p:nvSpPr>
            <p:spPr>
              <a:xfrm>
                <a:off x="9898435" y="2489251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435" y="2489251"/>
                <a:ext cx="529312" cy="5754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7767118" y="2774545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118" y="2774545"/>
                <a:ext cx="48570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>
              <a:xfrm>
                <a:off x="10611642" y="2371511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642" y="2371511"/>
                <a:ext cx="49058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8392449" y="2371511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49" y="2371511"/>
                <a:ext cx="534890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8439563" y="1188634"/>
                <a:ext cx="463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563" y="1188634"/>
                <a:ext cx="4633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/>
              <p:cNvSpPr/>
              <p:nvPr/>
            </p:nvSpPr>
            <p:spPr>
              <a:xfrm>
                <a:off x="9556500" y="2938058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500" y="2938058"/>
                <a:ext cx="49654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/>
              <p:cNvSpPr/>
              <p:nvPr/>
            </p:nvSpPr>
            <p:spPr>
              <a:xfrm>
                <a:off x="9700399" y="3318562"/>
                <a:ext cx="49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9" name="矩形 5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399" y="3318562"/>
                <a:ext cx="490134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18"/>
              <p:cNvSpPr>
                <a:spLocks noChangeArrowheads="1"/>
              </p:cNvSpPr>
              <p:nvPr/>
            </p:nvSpPr>
            <p:spPr bwMode="auto">
              <a:xfrm>
                <a:off x="1560192" y="3422621"/>
                <a:ext cx="3386138" cy="5762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方向：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的方向 </a:t>
                </a:r>
              </a:p>
            </p:txBody>
          </p:sp>
        </mc:Choice>
        <mc:Fallback xmlns="">
          <p:sp>
            <p:nvSpPr>
              <p:cNvPr id="44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0192" y="3422621"/>
                <a:ext cx="3386138" cy="576263"/>
              </a:xfrm>
              <a:prstGeom prst="rect">
                <a:avLst/>
              </a:prstGeom>
              <a:blipFill>
                <a:blip r:embed="rId15"/>
                <a:stretch>
                  <a:fillRect l="-3784" t="-1053" b="-284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2"/>
          <p:cNvGrpSpPr>
            <a:grpSpLocks/>
          </p:cNvGrpSpPr>
          <p:nvPr/>
        </p:nvGrpSpPr>
        <p:grpSpPr bwMode="auto">
          <a:xfrm>
            <a:off x="7606080" y="3884721"/>
            <a:ext cx="3886200" cy="2590800"/>
            <a:chOff x="2976" y="1056"/>
            <a:chExt cx="2448" cy="1632"/>
          </a:xfrm>
        </p:grpSpPr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2976" y="1056"/>
              <a:ext cx="2448" cy="1632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grpSp>
          <p:nvGrpSpPr>
            <p:cNvPr id="47" name="Group 4"/>
            <p:cNvGrpSpPr>
              <a:grpSpLocks/>
            </p:cNvGrpSpPr>
            <p:nvPr/>
          </p:nvGrpSpPr>
          <p:grpSpPr bwMode="auto">
            <a:xfrm>
              <a:off x="3264" y="1152"/>
              <a:ext cx="1771" cy="1331"/>
              <a:chOff x="3264" y="1152"/>
              <a:chExt cx="1771" cy="1331"/>
            </a:xfrm>
          </p:grpSpPr>
          <p:sp>
            <p:nvSpPr>
              <p:cNvPr id="48" name="Line 5"/>
              <p:cNvSpPr>
                <a:spLocks noChangeShapeType="1"/>
              </p:cNvSpPr>
              <p:nvPr/>
            </p:nvSpPr>
            <p:spPr bwMode="auto">
              <a:xfrm>
                <a:off x="3744" y="2004"/>
                <a:ext cx="1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0" name="Line 6"/>
              <p:cNvSpPr>
                <a:spLocks noChangeShapeType="1"/>
              </p:cNvSpPr>
              <p:nvPr/>
            </p:nvSpPr>
            <p:spPr bwMode="auto">
              <a:xfrm flipV="1">
                <a:off x="3744" y="1152"/>
                <a:ext cx="0" cy="86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1" name="Line 7"/>
              <p:cNvSpPr>
                <a:spLocks noChangeShapeType="1"/>
              </p:cNvSpPr>
              <p:nvPr/>
            </p:nvSpPr>
            <p:spPr bwMode="auto">
              <a:xfrm flipH="1">
                <a:off x="3264" y="1992"/>
                <a:ext cx="480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grpSp>
            <p:nvGrpSpPr>
              <p:cNvPr id="62" name="Group 8"/>
              <p:cNvGrpSpPr>
                <a:grpSpLocks/>
              </p:cNvGrpSpPr>
              <p:nvPr/>
            </p:nvGrpSpPr>
            <p:grpSpPr bwMode="auto">
              <a:xfrm>
                <a:off x="3309" y="1401"/>
                <a:ext cx="1726" cy="1082"/>
                <a:chOff x="2880" y="2352"/>
                <a:chExt cx="2064" cy="1082"/>
              </a:xfrm>
            </p:grpSpPr>
            <p:sp>
              <p:nvSpPr>
                <p:cNvPr id="63" name="Line 9"/>
                <p:cNvSpPr>
                  <a:spLocks noChangeShapeType="1"/>
                </p:cNvSpPr>
                <p:nvPr/>
              </p:nvSpPr>
              <p:spPr bwMode="auto">
                <a:xfrm>
                  <a:off x="2880" y="2352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4" name="Line 10"/>
                <p:cNvSpPr>
                  <a:spLocks noChangeShapeType="1"/>
                </p:cNvSpPr>
                <p:nvPr/>
              </p:nvSpPr>
              <p:spPr bwMode="auto">
                <a:xfrm>
                  <a:off x="2995" y="2487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5" name="Line 11"/>
                <p:cNvSpPr>
                  <a:spLocks noChangeShapeType="1"/>
                </p:cNvSpPr>
                <p:nvPr/>
              </p:nvSpPr>
              <p:spPr bwMode="auto">
                <a:xfrm>
                  <a:off x="3109" y="2623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6" name="Line 12"/>
                <p:cNvSpPr>
                  <a:spLocks noChangeShapeType="1"/>
                </p:cNvSpPr>
                <p:nvPr/>
              </p:nvSpPr>
              <p:spPr bwMode="auto">
                <a:xfrm>
                  <a:off x="2880" y="275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" name="Line 13"/>
                <p:cNvSpPr>
                  <a:spLocks noChangeShapeType="1"/>
                </p:cNvSpPr>
                <p:nvPr/>
              </p:nvSpPr>
              <p:spPr bwMode="auto">
                <a:xfrm>
                  <a:off x="2995" y="2893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8" name="Line 14"/>
                <p:cNvSpPr>
                  <a:spLocks noChangeShapeType="1"/>
                </p:cNvSpPr>
                <p:nvPr/>
              </p:nvSpPr>
              <p:spPr bwMode="auto">
                <a:xfrm>
                  <a:off x="3109" y="3028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9" name="Line 15"/>
                <p:cNvSpPr>
                  <a:spLocks noChangeShapeType="1"/>
                </p:cNvSpPr>
                <p:nvPr/>
              </p:nvSpPr>
              <p:spPr bwMode="auto">
                <a:xfrm>
                  <a:off x="2880" y="316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70" name="Line 16"/>
                <p:cNvSpPr>
                  <a:spLocks noChangeShapeType="1"/>
                </p:cNvSpPr>
                <p:nvPr/>
              </p:nvSpPr>
              <p:spPr bwMode="auto">
                <a:xfrm>
                  <a:off x="2995" y="3299"/>
                  <a:ext cx="1834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71" name="Line 17"/>
                <p:cNvSpPr>
                  <a:spLocks noChangeShapeType="1"/>
                </p:cNvSpPr>
                <p:nvPr/>
              </p:nvSpPr>
              <p:spPr bwMode="auto">
                <a:xfrm>
                  <a:off x="3109" y="3434"/>
                  <a:ext cx="1835" cy="0"/>
                </a:xfrm>
                <a:prstGeom prst="line">
                  <a:avLst/>
                </a:prstGeom>
                <a:noFill/>
                <a:ln w="12700">
                  <a:solidFill>
                    <a:srgbClr val="0000FF"/>
                  </a:solidFill>
                  <a:round/>
                  <a:headEnd/>
                  <a:tailEnd type="triangl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</p:grpSp>
      <p:sp>
        <p:nvSpPr>
          <p:cNvPr id="72" name="Freeform 24"/>
          <p:cNvSpPr>
            <a:spLocks/>
          </p:cNvSpPr>
          <p:nvPr/>
        </p:nvSpPr>
        <p:spPr bwMode="auto">
          <a:xfrm>
            <a:off x="9493635" y="5597648"/>
            <a:ext cx="204788" cy="322138"/>
          </a:xfrm>
          <a:custGeom>
            <a:avLst/>
            <a:gdLst>
              <a:gd name="T0" fmla="*/ 117 w 129"/>
              <a:gd name="T1" fmla="*/ 0 h 231"/>
              <a:gd name="T2" fmla="*/ 110 w 129"/>
              <a:gd name="T3" fmla="*/ 149 h 231"/>
              <a:gd name="T4" fmla="*/ 0 w 129"/>
              <a:gd name="T5" fmla="*/ 231 h 231"/>
              <a:gd name="T6" fmla="*/ 0 60000 65536"/>
              <a:gd name="T7" fmla="*/ 0 60000 65536"/>
              <a:gd name="T8" fmla="*/ 0 60000 65536"/>
              <a:gd name="T9" fmla="*/ 0 w 129"/>
              <a:gd name="T10" fmla="*/ 0 h 231"/>
              <a:gd name="T11" fmla="*/ 129 w 129"/>
              <a:gd name="T12" fmla="*/ 231 h 23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9" h="231">
                <a:moveTo>
                  <a:pt x="117" y="0"/>
                </a:moveTo>
                <a:cubicBezTo>
                  <a:pt x="116" y="25"/>
                  <a:pt x="129" y="111"/>
                  <a:pt x="110" y="149"/>
                </a:cubicBezTo>
                <a:cubicBezTo>
                  <a:pt x="91" y="187"/>
                  <a:pt x="23" y="214"/>
                  <a:pt x="0" y="231"/>
                </a:cubicBezTo>
              </a:path>
            </a:pathLst>
          </a:custGeom>
          <a:noFill/>
          <a:ln w="3492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grpSp>
        <p:nvGrpSpPr>
          <p:cNvPr id="73" name="Group 31"/>
          <p:cNvGrpSpPr>
            <a:grpSpLocks/>
          </p:cNvGrpSpPr>
          <p:nvPr/>
        </p:nvGrpSpPr>
        <p:grpSpPr bwMode="auto">
          <a:xfrm>
            <a:off x="9179306" y="5180099"/>
            <a:ext cx="701676" cy="1231891"/>
            <a:chOff x="3920" y="1872"/>
            <a:chExt cx="442" cy="776"/>
          </a:xfrm>
        </p:grpSpPr>
        <p:grpSp>
          <p:nvGrpSpPr>
            <p:cNvPr id="74" name="Group 32"/>
            <p:cNvGrpSpPr>
              <a:grpSpLocks/>
            </p:cNvGrpSpPr>
            <p:nvPr/>
          </p:nvGrpSpPr>
          <p:grpSpPr bwMode="auto">
            <a:xfrm>
              <a:off x="3920" y="1872"/>
              <a:ext cx="234" cy="485"/>
              <a:chOff x="3920" y="1872"/>
              <a:chExt cx="234" cy="485"/>
            </a:xfrm>
          </p:grpSpPr>
          <p:sp>
            <p:nvSpPr>
              <p:cNvPr id="76" name="Oval 33"/>
              <p:cNvSpPr>
                <a:spLocks noChangeArrowheads="1"/>
              </p:cNvSpPr>
              <p:nvPr/>
            </p:nvSpPr>
            <p:spPr bwMode="auto">
              <a:xfrm>
                <a:off x="3950" y="2076"/>
                <a:ext cx="154" cy="161"/>
              </a:xfrm>
              <a:prstGeom prst="ellipse">
                <a:avLst/>
              </a:prstGeom>
              <a:solidFill>
                <a:srgbClr val="FCEAF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" name="Text Box 34"/>
              <p:cNvSpPr txBox="1">
                <a:spLocks noChangeArrowheads="1"/>
              </p:cNvSpPr>
              <p:nvPr/>
            </p:nvSpPr>
            <p:spPr bwMode="auto">
              <a:xfrm>
                <a:off x="3920" y="1872"/>
                <a:ext cx="234" cy="4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kumimoji="0" lang="en-US" altLang="zh-CN" sz="4400" dirty="0">
                    <a:solidFill>
                      <a:srgbClr val="0000FF"/>
                    </a:solidFill>
                    <a:latin typeface="+mn-lt"/>
                    <a:ea typeface="+mn-ea"/>
                  </a:rPr>
                  <a:t>-</a:t>
                </a:r>
                <a:endParaRPr kumimoji="0" lang="zh-CN" altLang="en-US" sz="44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5" name="Line 37"/>
            <p:cNvSpPr>
              <a:spLocks noChangeShapeType="1"/>
            </p:cNvSpPr>
            <p:nvPr/>
          </p:nvSpPr>
          <p:spPr bwMode="auto">
            <a:xfrm>
              <a:off x="4053" y="2217"/>
              <a:ext cx="309" cy="431"/>
            </a:xfrm>
            <a:prstGeom prst="line">
              <a:avLst/>
            </a:prstGeom>
            <a:noFill/>
            <a:ln w="38100">
              <a:solidFill>
                <a:srgbClr val="D60093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78" name="Line 40"/>
          <p:cNvSpPr>
            <a:spLocks noChangeShapeType="1"/>
          </p:cNvSpPr>
          <p:nvPr/>
        </p:nvSpPr>
        <p:spPr bwMode="auto">
          <a:xfrm>
            <a:off x="9489234" y="5616246"/>
            <a:ext cx="813509" cy="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79" name="Line 43"/>
          <p:cNvSpPr>
            <a:spLocks noChangeShapeType="1"/>
          </p:cNvSpPr>
          <p:nvPr/>
        </p:nvSpPr>
        <p:spPr bwMode="auto">
          <a:xfrm flipH="1">
            <a:off x="9349715" y="5753058"/>
            <a:ext cx="10683" cy="60771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8910928" y="5851790"/>
                <a:ext cx="49173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0928" y="5851790"/>
                <a:ext cx="491737" cy="58798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8881595" y="5247450"/>
                <a:ext cx="488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1595" y="5247450"/>
                <a:ext cx="48891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 81"/>
              <p:cNvSpPr/>
              <p:nvPr/>
            </p:nvSpPr>
            <p:spPr>
              <a:xfrm>
                <a:off x="9898435" y="5123427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2" name="矩形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8435" y="5123427"/>
                <a:ext cx="529312" cy="575479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矩形 82"/>
              <p:cNvSpPr/>
              <p:nvPr/>
            </p:nvSpPr>
            <p:spPr>
              <a:xfrm>
                <a:off x="7767118" y="5408721"/>
                <a:ext cx="48570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3" name="矩形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7118" y="5408721"/>
                <a:ext cx="48570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矩形 83"/>
              <p:cNvSpPr/>
              <p:nvPr/>
            </p:nvSpPr>
            <p:spPr>
              <a:xfrm>
                <a:off x="10611642" y="5005687"/>
                <a:ext cx="4905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4" name="矩形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1642" y="5005687"/>
                <a:ext cx="490584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矩形 84"/>
              <p:cNvSpPr/>
              <p:nvPr/>
            </p:nvSpPr>
            <p:spPr>
              <a:xfrm>
                <a:off x="8392449" y="5005687"/>
                <a:ext cx="53489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5" name="矩形 8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449" y="5005687"/>
                <a:ext cx="534890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8439563" y="3822810"/>
                <a:ext cx="46333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9563" y="3822810"/>
                <a:ext cx="463332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矩形 86"/>
              <p:cNvSpPr/>
              <p:nvPr/>
            </p:nvSpPr>
            <p:spPr>
              <a:xfrm>
                <a:off x="9556500" y="5572234"/>
                <a:ext cx="49654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7" name="矩形 8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56500" y="5572234"/>
                <a:ext cx="496546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矩形 87"/>
              <p:cNvSpPr/>
              <p:nvPr/>
            </p:nvSpPr>
            <p:spPr>
              <a:xfrm>
                <a:off x="9700399" y="5952738"/>
                <a:ext cx="49013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8" name="矩形 8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0399" y="5952738"/>
                <a:ext cx="490134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58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6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6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86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6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6" grpId="0"/>
      <p:bldP spid="41988" grpId="0"/>
      <p:bldP spid="86062" grpId="0"/>
      <p:bldP spid="86041" grpId="0" animBg="1"/>
      <p:bldP spid="86031" grpId="0" animBg="1"/>
      <p:bldP spid="86029" grpId="0" animBg="1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44" grpId="0"/>
      <p:bldP spid="72" grpId="0" animBg="1"/>
      <p:bldP spid="78" grpId="0" animBg="1"/>
      <p:bldP spid="79" grpId="0" animBg="1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067" name="Object 0"/>
          <p:cNvGraphicFramePr>
            <a:graphicFrameLocks noChangeAspect="1"/>
          </p:cNvGraphicFramePr>
          <p:nvPr>
            <p:extLst/>
          </p:nvPr>
        </p:nvGraphicFramePr>
        <p:xfrm>
          <a:off x="3863976" y="1557338"/>
          <a:ext cx="112713" cy="214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10" name="公式" r:id="rId4" imgW="114151" imgH="215619" progId="Equation.3">
                  <p:embed/>
                </p:oleObj>
              </mc:Choice>
              <mc:Fallback>
                <p:oleObj name="公式" r:id="rId4" imgW="114151" imgH="215619" progId="Equation.3">
                  <p:embed/>
                  <p:pic>
                    <p:nvPicPr>
                      <p:cNvPr id="88067" name="Object 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63976" y="1557338"/>
                        <a:ext cx="112713" cy="214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Text Box 9"/>
          <p:cNvSpPr txBox="1">
            <a:spLocks noChangeArrowheads="1"/>
          </p:cNvSpPr>
          <p:nvPr/>
        </p:nvSpPr>
        <p:spPr bwMode="auto">
          <a:xfrm>
            <a:off x="2566989" y="1600286"/>
            <a:ext cx="6553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+mn-lt"/>
                <a:ea typeface="+mn-ea"/>
              </a:rPr>
              <a:t>Lorenz’ force does not work.</a:t>
            </a:r>
          </a:p>
        </p:txBody>
      </p:sp>
      <p:pic>
        <p:nvPicPr>
          <p:cNvPr id="11278" name="Picture 14" descr="带电粒子在磁场中的运动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976" y="2473962"/>
            <a:ext cx="6712144" cy="360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566989" y="793982"/>
            <a:ext cx="640873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讨论：</a:t>
            </a:r>
          </a:p>
        </p:txBody>
      </p:sp>
    </p:spTree>
    <p:extLst>
      <p:ext uri="{BB962C8B-B14F-4D97-AF65-F5344CB8AC3E}">
        <p14:creationId xmlns:p14="http://schemas.microsoft.com/office/powerpoint/2010/main" val="357838804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1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3" grpId="0" autoUpdateAnimBg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23" name="Text Box 13"/>
          <p:cNvSpPr txBox="1">
            <a:spLocks noChangeArrowheads="1"/>
          </p:cNvSpPr>
          <p:nvPr/>
        </p:nvSpPr>
        <p:spPr bwMode="auto">
          <a:xfrm>
            <a:off x="1952625" y="1326482"/>
            <a:ext cx="716235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、回旋半径和回旋频率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——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回旋加速器</a:t>
            </a:r>
          </a:p>
        </p:txBody>
      </p:sp>
      <p:sp>
        <p:nvSpPr>
          <p:cNvPr id="17417" name="Rectangle 15"/>
          <p:cNvSpPr>
            <a:spLocks noChangeArrowheads="1"/>
          </p:cNvSpPr>
          <p:nvPr/>
        </p:nvSpPr>
        <p:spPr bwMode="auto">
          <a:xfrm>
            <a:off x="3622009" y="6012442"/>
            <a:ext cx="297709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频率与半径无关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4422031" y="2068512"/>
                <a:ext cx="2311722" cy="960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031" y="2068512"/>
                <a:ext cx="2311722" cy="960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2571960" y="2332040"/>
                <a:ext cx="132690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⊥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960" y="2332040"/>
                <a:ext cx="1326902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3924775" y="3050258"/>
                <a:ext cx="1657762" cy="903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775" y="3050258"/>
                <a:ext cx="1657762" cy="9034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3176966" y="4019198"/>
                <a:ext cx="1624099" cy="974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966" y="4019198"/>
                <a:ext cx="1624099" cy="97494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36735" y="4002826"/>
                <a:ext cx="1371016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6735" y="4002826"/>
                <a:ext cx="1371016" cy="97430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3622009" y="4977132"/>
                <a:ext cx="2366802" cy="9017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2009" y="4977132"/>
                <a:ext cx="2366802" cy="9017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1952625" y="500064"/>
            <a:ext cx="66967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二、带电粒子在磁场中的运动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86035" name="ShockwaveFlash1" r:id="rId2" imgW="5040360" imgH="4197240"/>
        </mc:Choice>
        <mc:Fallback>
          <p:control name="ShockwaveFlash1" r:id="rId2" imgW="5040360" imgH="4197240">
            <p:pic>
              <p:nvPicPr>
                <p:cNvPr id="90121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6877419" y="2110208"/>
                  <a:ext cx="5040312" cy="4197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6145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7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AutoShape 9"/>
          <p:cNvSpPr>
            <a:spLocks noChangeArrowheads="1"/>
          </p:cNvSpPr>
          <p:nvPr/>
        </p:nvSpPr>
        <p:spPr bwMode="auto">
          <a:xfrm>
            <a:off x="2692470" y="1216785"/>
            <a:ext cx="3697080" cy="4455145"/>
          </a:xfrm>
          <a:prstGeom prst="roundRect">
            <a:avLst>
              <a:gd name="adj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53605" name="Rectangle 5"/>
          <p:cNvSpPr>
            <a:spLocks noChangeArrowheads="1"/>
          </p:cNvSpPr>
          <p:nvPr/>
        </p:nvSpPr>
        <p:spPr bwMode="auto">
          <a:xfrm>
            <a:off x="3146529" y="1459198"/>
            <a:ext cx="2788961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+mn-ea"/>
                <a:sym typeface="Symbol" pitchFamily="18" charset="2"/>
              </a:rPr>
              <a:t>回旋加速器是用来获得高能带电粒子的设备。其基本性能是使带电粒子在磁场的作用下作回旋运动，同时使带电粒子在电场的作用下得到加速。</a:t>
            </a:r>
          </a:p>
        </p:txBody>
      </p:sp>
      <p:pic>
        <p:nvPicPr>
          <p:cNvPr id="92164" name="Picture 8" descr="回旋器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550" y="827364"/>
            <a:ext cx="5303837" cy="523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556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2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3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2" grpId="0" animBg="1"/>
      <p:bldP spid="1536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210" name="Group 68"/>
          <p:cNvGrpSpPr>
            <a:grpSpLocks/>
          </p:cNvGrpSpPr>
          <p:nvPr/>
        </p:nvGrpSpPr>
        <p:grpSpPr bwMode="auto">
          <a:xfrm>
            <a:off x="3066706" y="1649276"/>
            <a:ext cx="7772400" cy="4872038"/>
            <a:chOff x="521" y="1180"/>
            <a:chExt cx="4896" cy="3069"/>
          </a:xfrm>
        </p:grpSpPr>
        <p:sp>
          <p:nvSpPr>
            <p:cNvPr id="94217" name="Rectangle 63"/>
            <p:cNvSpPr>
              <a:spLocks noChangeArrowheads="1"/>
            </p:cNvSpPr>
            <p:nvPr/>
          </p:nvSpPr>
          <p:spPr bwMode="auto">
            <a:xfrm>
              <a:off x="1664" y="1180"/>
              <a:ext cx="2604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劳伦斯发明的回旋加速器</a:t>
              </a:r>
            </a:p>
          </p:txBody>
        </p:sp>
        <p:pic>
          <p:nvPicPr>
            <p:cNvPr id="94218" name="Picture 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" y="1570"/>
              <a:ext cx="4896" cy="2040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219" name="Rectangle 65"/>
            <p:cNvSpPr>
              <a:spLocks noChangeArrowheads="1"/>
            </p:cNvSpPr>
            <p:nvPr/>
          </p:nvSpPr>
          <p:spPr bwMode="auto">
            <a:xfrm>
              <a:off x="655" y="3648"/>
              <a:ext cx="4627" cy="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该加速器可将质子和氘核加速到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1MeV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的能量，为此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1939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年劳伦斯获得诺贝尔物理学奖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.</a:t>
              </a:r>
            </a:p>
          </p:txBody>
        </p:sp>
      </p:grpSp>
      <p:sp>
        <p:nvSpPr>
          <p:cNvPr id="94215" name="AutoShape 66"/>
          <p:cNvSpPr>
            <a:spLocks noChangeArrowheads="1"/>
          </p:cNvSpPr>
          <p:nvPr/>
        </p:nvSpPr>
        <p:spPr bwMode="auto">
          <a:xfrm>
            <a:off x="4799937" y="921208"/>
            <a:ext cx="576263" cy="360363"/>
          </a:xfrm>
          <a:prstGeom prst="rightArrow">
            <a:avLst>
              <a:gd name="adj1" fmla="val 50000"/>
              <a:gd name="adj2" fmla="val 39978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928335" y="634091"/>
                <a:ext cx="1779846" cy="8989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𝑞𝐵𝑅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35" y="634091"/>
                <a:ext cx="1779846" cy="8989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429436" y="634091"/>
                <a:ext cx="2087559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bSup>
                        <m:sSubSup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36" y="634091"/>
                <a:ext cx="2087559" cy="8989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8217541" y="605108"/>
                <a:ext cx="2329035" cy="9568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541" y="605108"/>
                <a:ext cx="2329035" cy="9568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67"/>
          <p:cNvSpPr>
            <a:spLocks noChangeArrowheads="1"/>
          </p:cNvSpPr>
          <p:nvPr/>
        </p:nvSpPr>
        <p:spPr bwMode="auto">
          <a:xfrm>
            <a:off x="7516995" y="921207"/>
            <a:ext cx="576263" cy="360363"/>
          </a:xfrm>
          <a:prstGeom prst="rightArrow">
            <a:avLst>
              <a:gd name="adj1" fmla="val 50000"/>
              <a:gd name="adj2" fmla="val 39978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080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5" grpId="0" animBg="1"/>
      <p:bldP spid="13" grpId="0"/>
      <p:bldP spid="14" grpId="0"/>
      <p:bldP spid="15" grpId="0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082" y="692426"/>
            <a:ext cx="4905375" cy="5486400"/>
          </a:xfrm>
          <a:prstGeom prst="rect">
            <a:avLst/>
          </a:prstGeom>
          <a:noFill/>
          <a:ln w="12700">
            <a:solidFill>
              <a:schemeClr val="tx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6259" name="Group 9"/>
          <p:cNvGrpSpPr>
            <a:grpSpLocks/>
          </p:cNvGrpSpPr>
          <p:nvPr/>
        </p:nvGrpSpPr>
        <p:grpSpPr bwMode="auto">
          <a:xfrm>
            <a:off x="9000365" y="1553473"/>
            <a:ext cx="2555874" cy="3376613"/>
            <a:chOff x="3833" y="845"/>
            <a:chExt cx="1610" cy="2127"/>
          </a:xfrm>
        </p:grpSpPr>
        <p:sp>
          <p:nvSpPr>
            <p:cNvPr id="96260" name="AutoShape 8"/>
            <p:cNvSpPr>
              <a:spLocks noChangeArrowheads="1"/>
            </p:cNvSpPr>
            <p:nvPr/>
          </p:nvSpPr>
          <p:spPr bwMode="auto">
            <a:xfrm>
              <a:off x="3833" y="845"/>
              <a:ext cx="1610" cy="2127"/>
            </a:xfrm>
            <a:prstGeom prst="roundRect">
              <a:avLst>
                <a:gd name="adj" fmla="val 16667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1800" dirty="0">
                <a:solidFill>
                  <a:srgbClr val="0000FF"/>
                </a:solidFill>
                <a:latin typeface="Tahoma" panose="020B060403050404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6261" name="Text Box 7"/>
            <p:cNvSpPr txBox="1">
              <a:spLocks noChangeArrowheads="1"/>
            </p:cNvSpPr>
            <p:nvPr/>
          </p:nvSpPr>
          <p:spPr bwMode="auto">
            <a:xfrm>
              <a:off x="3878" y="935"/>
              <a:ext cx="1498" cy="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我国于</a:t>
              </a: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1994</a:t>
              </a: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年建成的第一台强流质子加速器，它可产生数十种中短寿命放射性同位素。</a:t>
              </a:r>
              <a:endParaRPr kumimoji="0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838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美国的加速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6208" y="17482"/>
            <a:ext cx="8892209" cy="684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21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3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1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4387785" y="3075186"/>
              <a:ext cx="7802131" cy="830995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8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磁场对载流导线的作用力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230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4" name="Picture 4" descr="直径两千米的美国费米国立加速器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244" y="376238"/>
            <a:ext cx="8830974" cy="5746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3" name="Rectangle 5"/>
          <p:cNvSpPr>
            <a:spLocks noChangeArrowheads="1"/>
          </p:cNvSpPr>
          <p:nvPr/>
        </p:nvSpPr>
        <p:spPr bwMode="auto">
          <a:xfrm>
            <a:off x="3699842" y="6122504"/>
            <a:ext cx="780854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直径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2000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米的美国费米国家实验室的粒子加速器</a:t>
            </a:r>
          </a:p>
        </p:txBody>
      </p:sp>
    </p:spTree>
    <p:extLst>
      <p:ext uri="{BB962C8B-B14F-4D97-AF65-F5344CB8AC3E}">
        <p14:creationId xmlns:p14="http://schemas.microsoft.com/office/powerpoint/2010/main" val="7838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11"/>
          <p:cNvSpPr>
            <a:spLocks noChangeArrowheads="1"/>
          </p:cNvSpPr>
          <p:nvPr/>
        </p:nvSpPr>
        <p:spPr bwMode="auto">
          <a:xfrm>
            <a:off x="6956425" y="2144713"/>
            <a:ext cx="301148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6516" name="Text Box 5"/>
          <p:cNvSpPr txBox="1">
            <a:spLocks noChangeArrowheads="1"/>
          </p:cNvSpPr>
          <p:nvPr/>
        </p:nvSpPr>
        <p:spPr bwMode="auto">
          <a:xfrm>
            <a:off x="2279650" y="691783"/>
            <a:ext cx="18716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2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、磁聚焦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513" name="Text Box 13"/>
              <p:cNvSpPr txBox="1">
                <a:spLocks noChangeArrowheads="1"/>
              </p:cNvSpPr>
              <p:nvPr/>
            </p:nvSpPr>
            <p:spPr bwMode="auto">
              <a:xfrm>
                <a:off x="2279650" y="1773240"/>
                <a:ext cx="2592388" cy="576263"/>
              </a:xfrm>
              <a:prstGeom prst="rect">
                <a:avLst/>
              </a:prstGeom>
              <a:gradFill rotWithShape="0">
                <a:gsLst>
                  <a:gs pos="0">
                    <a:srgbClr val="FFE7FF"/>
                  </a:gs>
                  <a:gs pos="50000">
                    <a:srgbClr val="FFFFFF"/>
                  </a:gs>
                  <a:gs pos="100000">
                    <a:srgbClr val="FFE7FF"/>
                  </a:gs>
                </a:gsLst>
                <a:lin ang="5400000" scaled="1"/>
              </a:gradFill>
              <a:ln w="9525">
                <a:solidFill>
                  <a:srgbClr val="CC00CC"/>
                </a:solidFill>
                <a:miter lim="800000"/>
                <a:headEnd/>
                <a:tailEnd/>
              </a:ln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不垂直</a:t>
                </a:r>
              </a:p>
            </p:txBody>
          </p:sp>
        </mc:Choice>
        <mc:Fallback xmlns="">
          <p:sp>
            <p:nvSpPr>
              <p:cNvPr id="106513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9650" y="1773240"/>
                <a:ext cx="2592388" cy="576263"/>
              </a:xfrm>
              <a:prstGeom prst="rect">
                <a:avLst/>
              </a:prstGeom>
              <a:blipFill>
                <a:blip r:embed="rId5"/>
                <a:stretch>
                  <a:fillRect t="-1042" b="-28125"/>
                </a:stretch>
              </a:blipFill>
              <a:ln w="9525">
                <a:solidFill>
                  <a:srgbClr val="CC00CC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06" name="Rectangle 21"/>
          <p:cNvSpPr>
            <a:spLocks noChangeArrowheads="1"/>
          </p:cNvSpPr>
          <p:nvPr/>
        </p:nvSpPr>
        <p:spPr bwMode="auto">
          <a:xfrm>
            <a:off x="5931184" y="5380004"/>
            <a:ext cx="15636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螺距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6430972" y="582386"/>
                <a:ext cx="2031197" cy="5879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972" y="582386"/>
                <a:ext cx="2031197" cy="5879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307637" y="2521319"/>
                <a:ext cx="2104615" cy="532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637" y="2521319"/>
                <a:ext cx="2104615" cy="5323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AutoShape 20"/>
          <p:cNvSpPr>
            <a:spLocks/>
          </p:cNvSpPr>
          <p:nvPr/>
        </p:nvSpPr>
        <p:spPr bwMode="auto">
          <a:xfrm>
            <a:off x="2424114" y="3302947"/>
            <a:ext cx="152400" cy="685800"/>
          </a:xfrm>
          <a:prstGeom prst="leftBrace">
            <a:avLst>
              <a:gd name="adj1" fmla="val 37500"/>
              <a:gd name="adj2" fmla="val 50000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2628916" y="3011556"/>
                <a:ext cx="2121606" cy="5323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16" y="3011556"/>
                <a:ext cx="2121606" cy="5323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>
              <a:xfrm>
                <a:off x="2628916" y="3616053"/>
                <a:ext cx="213443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8916" y="3616053"/>
                <a:ext cx="213443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2110639" y="4424202"/>
                <a:ext cx="1689822" cy="903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⊥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639" y="4424202"/>
                <a:ext cx="1689822" cy="9034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973900" y="4353348"/>
                <a:ext cx="1691873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900" y="4353348"/>
                <a:ext cx="1691873" cy="97430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7122869" y="5154789"/>
                <a:ext cx="3809055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∥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869" y="5154789"/>
                <a:ext cx="3809055" cy="97430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02407" name="ShockwaveFlash1" r:id="rId2" imgW="6332400" imgH="3259080"/>
        </mc:Choice>
        <mc:Fallback>
          <p:control name="ShockwaveFlash1" r:id="rId2" imgW="6332400" imgH="3259080">
            <p:pic>
              <p:nvPicPr>
                <p:cNvPr id="106504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674351" y="1776483"/>
                  <a:ext cx="6332122" cy="325934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50941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06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513" grpId="0" animBg="1"/>
      <p:bldP spid="106506" grpId="0"/>
      <p:bldP spid="26" grpId="0"/>
      <p:bldP spid="27" grpId="0"/>
      <p:bldP spid="29" grpId="0" animBg="1"/>
      <p:bldP spid="30" grpId="0"/>
      <p:bldP spid="31" grpId="0"/>
      <p:bldP spid="32" grpId="0"/>
      <p:bldP spid="34" grpId="0"/>
      <p:bldP spid="3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8552" name="Text Box 7" descr="羊皮纸"/>
              <p:cNvSpPr txBox="1">
                <a:spLocks noChangeArrowheads="1"/>
              </p:cNvSpPr>
              <p:nvPr/>
            </p:nvSpPr>
            <p:spPr bwMode="auto">
              <a:xfrm>
                <a:off x="2566988" y="549275"/>
                <a:ext cx="8909049" cy="1868488"/>
              </a:xfrm>
              <a:prstGeom prst="rect">
                <a:avLst/>
              </a:prstGeom>
              <a:blipFill dpi="0" rotWithShape="1">
                <a:blip r:embed="rId5"/>
                <a:srcRect/>
                <a:tile tx="0" ty="0" sx="100000" sy="100000" flip="none" algn="tl"/>
              </a:blipFill>
              <a:ln w="95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50000"/>
                  </a:spcBef>
                  <a:buClrTx/>
                  <a:buSz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在均匀磁场中某点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发射一束初速相差不大的带电粒子，它们的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之间的夹角</a:t>
                </a:r>
                <a14:m>
                  <m:oMath xmlns:m="http://schemas.openxmlformats.org/officeDocument/2006/math">
                    <m:r>
                      <a:rPr lang="zh-CN" alt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不尽相同，但都较小，这些粒子沿半径不同的螺旋线运动，因螺距近似相等，都相交于屏上同一点，此现象称之为磁聚焦。</a:t>
                </a:r>
                <a:endParaRPr kumimoji="0" lang="en-US" altLang="zh-CN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8552" name="Text Box 7" descr="羊皮纸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6988" y="549275"/>
                <a:ext cx="8909049" cy="1868488"/>
              </a:xfrm>
              <a:prstGeom prst="rect">
                <a:avLst/>
              </a:prstGeom>
              <a:blipFill>
                <a:blip r:embed="rId6"/>
                <a:stretch>
                  <a:fillRect l="-1298" t="-2913" r="-5328" b="-7767"/>
                </a:stretch>
              </a:blipFill>
              <a:ln w="9525">
                <a:solidFill>
                  <a:srgbClr val="009999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ontrols>
      <mc:AlternateContent xmlns:mc="http://schemas.openxmlformats.org/markup-compatibility/2006">
        <mc:Choice xmlns:v="urn:schemas-microsoft-com:vml" Requires="v">
          <p:control spid="103431" name="ShockwaveFlash1" r:id="rId2" imgW="8134200" imgH="3554280"/>
        </mc:Choice>
        <mc:Fallback>
          <p:control name="ShockwaveFlash1" r:id="rId2" imgW="8134200" imgH="3554280">
            <p:pic>
              <p:nvPicPr>
                <p:cNvPr id="12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928299" y="2512462"/>
                  <a:ext cx="8135627" cy="355513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5562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 3"/>
          <p:cNvGrpSpPr/>
          <p:nvPr/>
        </p:nvGrpSpPr>
        <p:grpSpPr>
          <a:xfrm>
            <a:off x="-21102" y="2847434"/>
            <a:ext cx="12213104" cy="1296345"/>
            <a:chOff x="-21102" y="2847433"/>
            <a:chExt cx="12213102" cy="1296345"/>
          </a:xfrm>
        </p:grpSpPr>
        <p:sp>
          <p:nvSpPr>
            <p:cNvPr id="48" name="矩形 47"/>
            <p:cNvSpPr/>
            <p:nvPr/>
          </p:nvSpPr>
          <p:spPr>
            <a:xfrm flipH="1">
              <a:off x="0" y="2872348"/>
              <a:ext cx="12192000" cy="1252063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8000">
                  <a:schemeClr val="accent5"/>
                </a:gs>
              </a:gsLst>
              <a:lin ang="10800000" scaled="0"/>
            </a:gradFill>
            <a:ln>
              <a:noFill/>
            </a:ln>
            <a:effectLst>
              <a:outerShdw blurRad="393700" dist="76200" dir="5820000" sx="99000" sy="99000" algn="t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 rot="10800000" flipV="1">
              <a:off x="464451" y="2847433"/>
              <a:ext cx="1273995" cy="1291039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r>
                <a:rPr lang="en-US" altLang="zh-CN" sz="6000" dirty="0"/>
                <a:t>5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746594" y="3139010"/>
              <a:ext cx="8443332" cy="707884"/>
            </a:xfrm>
            <a:prstGeom prst="rect">
              <a:avLst/>
            </a:prstGeom>
            <a:noFill/>
          </p:spPr>
          <p:txBody>
            <a:bodyPr wrap="none" lIns="91438" tIns="45719" rIns="91438" bIns="45719" rtlCol="0">
              <a:spAutoFit/>
            </a:bodyPr>
            <a:lstStyle/>
            <a:p>
              <a:r>
                <a:rPr lang="zh-CN" altLang="en-US" sz="4000" spc="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带电粒子在电场和磁场中的运动</a:t>
              </a:r>
            </a:p>
          </p:txBody>
        </p:sp>
        <p:grpSp>
          <p:nvGrpSpPr>
            <p:cNvPr id="55" name="组 2"/>
            <p:cNvGrpSpPr/>
            <p:nvPr/>
          </p:nvGrpSpPr>
          <p:grpSpPr>
            <a:xfrm>
              <a:off x="-21102" y="2858492"/>
              <a:ext cx="242777" cy="1285286"/>
              <a:chOff x="-21102" y="2858492"/>
              <a:chExt cx="242777" cy="1285286"/>
            </a:xfrm>
          </p:grpSpPr>
          <p:sp>
            <p:nvSpPr>
              <p:cNvPr id="59" name="圆角矩形 58"/>
              <p:cNvSpPr/>
              <p:nvPr/>
            </p:nvSpPr>
            <p:spPr>
              <a:xfrm rot="16200000" flipV="1">
                <a:off x="-13338" y="364333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圆角矩形 59"/>
              <p:cNvSpPr/>
              <p:nvPr/>
            </p:nvSpPr>
            <p:spPr>
              <a:xfrm rot="16200000" flipV="1">
                <a:off x="-13338" y="3908764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圆角矩形 60"/>
              <p:cNvSpPr/>
              <p:nvPr/>
            </p:nvSpPr>
            <p:spPr>
              <a:xfrm rot="16200000" flipV="1">
                <a:off x="-13338" y="312217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圆角矩形 61"/>
              <p:cNvSpPr/>
              <p:nvPr/>
            </p:nvSpPr>
            <p:spPr>
              <a:xfrm rot="16200000" flipV="1">
                <a:off x="-13338" y="3387600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圆角矩形 62"/>
              <p:cNvSpPr/>
              <p:nvPr/>
            </p:nvSpPr>
            <p:spPr>
              <a:xfrm rot="16200000" flipV="1">
                <a:off x="-13338" y="2850728"/>
                <a:ext cx="227250" cy="242777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65" name="组 27"/>
          <p:cNvGrpSpPr/>
          <p:nvPr/>
        </p:nvGrpSpPr>
        <p:grpSpPr>
          <a:xfrm>
            <a:off x="11454106" y="252857"/>
            <a:ext cx="737892" cy="484288"/>
            <a:chOff x="11454105" y="252856"/>
            <a:chExt cx="737892" cy="484288"/>
          </a:xfrm>
        </p:grpSpPr>
        <p:grpSp>
          <p:nvGrpSpPr>
            <p:cNvPr id="67" name="组 29"/>
            <p:cNvGrpSpPr/>
            <p:nvPr/>
          </p:nvGrpSpPr>
          <p:grpSpPr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71" name="圆角矩形 70"/>
              <p:cNvSpPr/>
              <p:nvPr/>
            </p:nvSpPr>
            <p:spPr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圆角矩形 71"/>
              <p:cNvSpPr/>
              <p:nvPr/>
            </p:nvSpPr>
            <p:spPr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圆角矩形 72"/>
              <p:cNvSpPr/>
              <p:nvPr/>
            </p:nvSpPr>
            <p:spPr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圆角矩形 73"/>
              <p:cNvSpPr/>
              <p:nvPr/>
            </p:nvSpPr>
            <p:spPr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圆角矩形 74"/>
              <p:cNvSpPr/>
              <p:nvPr/>
            </p:nvSpPr>
            <p:spPr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9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8" name="组合 99"/>
            <p:cNvGrpSpPr/>
            <p:nvPr/>
          </p:nvGrpSpPr>
          <p:grpSpPr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69" name="圆角矩形 68"/>
              <p:cNvSpPr/>
              <p:nvPr/>
            </p:nvSpPr>
            <p:spPr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9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Freeform 96"/>
              <p:cNvSpPr/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184 w 216"/>
                  <a:gd name="T1" fmla="*/ 0 h 208"/>
                  <a:gd name="T2" fmla="*/ 152 w 216"/>
                  <a:gd name="T3" fmla="*/ 32 h 208"/>
                  <a:gd name="T4" fmla="*/ 154 w 216"/>
                  <a:gd name="T5" fmla="*/ 41 h 208"/>
                  <a:gd name="T6" fmla="*/ 60 w 216"/>
                  <a:gd name="T7" fmla="*/ 80 h 208"/>
                  <a:gd name="T8" fmla="*/ 32 w 216"/>
                  <a:gd name="T9" fmla="*/ 64 h 208"/>
                  <a:gd name="T10" fmla="*/ 0 w 216"/>
                  <a:gd name="T11" fmla="*/ 96 h 208"/>
                  <a:gd name="T12" fmla="*/ 32 w 216"/>
                  <a:gd name="T13" fmla="*/ 128 h 208"/>
                  <a:gd name="T14" fmla="*/ 56 w 216"/>
                  <a:gd name="T15" fmla="*/ 118 h 208"/>
                  <a:gd name="T16" fmla="*/ 116 w 216"/>
                  <a:gd name="T17" fmla="*/ 161 h 208"/>
                  <a:gd name="T18" fmla="*/ 112 w 216"/>
                  <a:gd name="T19" fmla="*/ 176 h 208"/>
                  <a:gd name="T20" fmla="*/ 144 w 216"/>
                  <a:gd name="T21" fmla="*/ 208 h 208"/>
                  <a:gd name="T22" fmla="*/ 176 w 216"/>
                  <a:gd name="T23" fmla="*/ 176 h 208"/>
                  <a:gd name="T24" fmla="*/ 144 w 216"/>
                  <a:gd name="T25" fmla="*/ 144 h 208"/>
                  <a:gd name="T26" fmla="*/ 121 w 216"/>
                  <a:gd name="T27" fmla="*/ 154 h 208"/>
                  <a:gd name="T28" fmla="*/ 61 w 216"/>
                  <a:gd name="T29" fmla="*/ 111 h 208"/>
                  <a:gd name="T30" fmla="*/ 64 w 216"/>
                  <a:gd name="T31" fmla="*/ 96 h 208"/>
                  <a:gd name="T32" fmla="*/ 63 w 216"/>
                  <a:gd name="T33" fmla="*/ 87 h 208"/>
                  <a:gd name="T34" fmla="*/ 157 w 216"/>
                  <a:gd name="T35" fmla="*/ 48 h 208"/>
                  <a:gd name="T36" fmla="*/ 184 w 216"/>
                  <a:gd name="T37" fmla="*/ 64 h 208"/>
                  <a:gd name="T38" fmla="*/ 216 w 216"/>
                  <a:gd name="T39" fmla="*/ 32 h 208"/>
                  <a:gd name="T40" fmla="*/ 184 w 216"/>
                  <a:gd name="T41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rgbClr val="AD1C21"/>
                  </a:solidFill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758404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7699761" y="3647446"/>
            <a:ext cx="2905949" cy="2235200"/>
            <a:chOff x="3360" y="2352"/>
            <a:chExt cx="2180" cy="1572"/>
          </a:xfrm>
        </p:grpSpPr>
        <p:sp>
          <p:nvSpPr>
            <p:cNvPr id="104584" name="Rectangle 9"/>
            <p:cNvSpPr>
              <a:spLocks noChangeArrowheads="1"/>
            </p:cNvSpPr>
            <p:nvPr/>
          </p:nvSpPr>
          <p:spPr bwMode="auto">
            <a:xfrm>
              <a:off x="3360" y="2352"/>
              <a:ext cx="2160" cy="1536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04585" name="Line 10"/>
            <p:cNvSpPr>
              <a:spLocks noChangeShapeType="1"/>
            </p:cNvSpPr>
            <p:nvPr/>
          </p:nvSpPr>
          <p:spPr bwMode="auto">
            <a:xfrm>
              <a:off x="3552" y="3183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86" name="Line 11"/>
            <p:cNvSpPr>
              <a:spLocks noChangeShapeType="1"/>
            </p:cNvSpPr>
            <p:nvPr/>
          </p:nvSpPr>
          <p:spPr bwMode="auto">
            <a:xfrm>
              <a:off x="3552" y="3399"/>
              <a:ext cx="192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87" name="Rectangle 12"/>
            <p:cNvSpPr>
              <a:spLocks noChangeArrowheads="1"/>
            </p:cNvSpPr>
            <p:nvPr/>
          </p:nvSpPr>
          <p:spPr bwMode="auto">
            <a:xfrm>
              <a:off x="4057" y="3183"/>
              <a:ext cx="51" cy="216"/>
            </a:xfrm>
            <a:prstGeom prst="rect">
              <a:avLst/>
            </a:prstGeom>
            <a:solidFill>
              <a:srgbClr val="CC0000"/>
            </a:soli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0" lang="zh-CN" altLang="en-US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  <p:sp>
          <p:nvSpPr>
            <p:cNvPr id="104588" name="Line 13"/>
            <p:cNvSpPr>
              <a:spLocks noChangeShapeType="1"/>
            </p:cNvSpPr>
            <p:nvPr/>
          </p:nvSpPr>
          <p:spPr bwMode="auto">
            <a:xfrm>
              <a:off x="4461" y="3183"/>
              <a:ext cx="0" cy="216"/>
            </a:xfrm>
            <a:prstGeom prst="line">
              <a:avLst/>
            </a:prstGeom>
            <a:noFill/>
            <a:ln w="57150">
              <a:solidFill>
                <a:srgbClr val="FF99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89" name="Line 14"/>
            <p:cNvSpPr>
              <a:spLocks noChangeShapeType="1"/>
            </p:cNvSpPr>
            <p:nvPr/>
          </p:nvSpPr>
          <p:spPr bwMode="auto">
            <a:xfrm>
              <a:off x="5068" y="3183"/>
              <a:ext cx="0" cy="216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0" name="Line 15"/>
            <p:cNvSpPr>
              <a:spLocks noChangeShapeType="1"/>
            </p:cNvSpPr>
            <p:nvPr/>
          </p:nvSpPr>
          <p:spPr bwMode="auto">
            <a:xfrm>
              <a:off x="4765" y="3183"/>
              <a:ext cx="0" cy="216"/>
            </a:xfrm>
            <a:prstGeom prst="line">
              <a:avLst/>
            </a:prstGeom>
            <a:noFill/>
            <a:ln w="76200">
              <a:solidFill>
                <a:srgbClr val="9900CC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1" name="Line 16"/>
            <p:cNvSpPr>
              <a:spLocks noChangeShapeType="1"/>
            </p:cNvSpPr>
            <p:nvPr/>
          </p:nvSpPr>
          <p:spPr bwMode="auto">
            <a:xfrm flipH="1" flipV="1">
              <a:off x="4320" y="2727"/>
              <a:ext cx="141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2" name="Line 17"/>
            <p:cNvSpPr>
              <a:spLocks noChangeShapeType="1"/>
            </p:cNvSpPr>
            <p:nvPr/>
          </p:nvSpPr>
          <p:spPr bwMode="auto">
            <a:xfrm flipH="1" flipV="1">
              <a:off x="4608" y="2727"/>
              <a:ext cx="0" cy="480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3" name="Line 18"/>
            <p:cNvSpPr>
              <a:spLocks noChangeShapeType="1"/>
            </p:cNvSpPr>
            <p:nvPr/>
          </p:nvSpPr>
          <p:spPr bwMode="auto">
            <a:xfrm flipV="1">
              <a:off x="4765" y="2727"/>
              <a:ext cx="83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4" name="Line 19"/>
            <p:cNvSpPr>
              <a:spLocks noChangeShapeType="1"/>
            </p:cNvSpPr>
            <p:nvPr/>
          </p:nvSpPr>
          <p:spPr bwMode="auto">
            <a:xfrm flipV="1">
              <a:off x="5068" y="2727"/>
              <a:ext cx="164" cy="456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5" name="Line 20"/>
            <p:cNvSpPr>
              <a:spLocks noChangeShapeType="1"/>
            </p:cNvSpPr>
            <p:nvPr/>
          </p:nvSpPr>
          <p:spPr bwMode="auto">
            <a:xfrm flipH="1" flipV="1">
              <a:off x="3888" y="2775"/>
              <a:ext cx="169" cy="408"/>
            </a:xfrm>
            <a:prstGeom prst="line">
              <a:avLst/>
            </a:prstGeom>
            <a:noFill/>
            <a:ln w="12700">
              <a:solidFill>
                <a:schemeClr val="tx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596" name="Text Box 21"/>
            <p:cNvSpPr txBox="1">
              <a:spLocks noChangeArrowheads="1"/>
            </p:cNvSpPr>
            <p:nvPr/>
          </p:nvSpPr>
          <p:spPr bwMode="auto">
            <a:xfrm>
              <a:off x="3692" y="2487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70</a:t>
              </a:r>
            </a:p>
          </p:txBody>
        </p:sp>
        <p:sp>
          <p:nvSpPr>
            <p:cNvPr id="104597" name="Text Box 22"/>
            <p:cNvSpPr txBox="1">
              <a:spLocks noChangeArrowheads="1"/>
            </p:cNvSpPr>
            <p:nvPr/>
          </p:nvSpPr>
          <p:spPr bwMode="auto">
            <a:xfrm>
              <a:off x="4075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72</a:t>
              </a:r>
            </a:p>
          </p:txBody>
        </p:sp>
        <p:sp>
          <p:nvSpPr>
            <p:cNvPr id="104598" name="Text Box 23"/>
            <p:cNvSpPr txBox="1">
              <a:spLocks noChangeArrowheads="1"/>
            </p:cNvSpPr>
            <p:nvPr/>
          </p:nvSpPr>
          <p:spPr bwMode="auto">
            <a:xfrm>
              <a:off x="4416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73</a:t>
              </a:r>
            </a:p>
          </p:txBody>
        </p:sp>
        <p:sp>
          <p:nvSpPr>
            <p:cNvPr id="104599" name="Text Box 24"/>
            <p:cNvSpPr txBox="1">
              <a:spLocks noChangeArrowheads="1"/>
            </p:cNvSpPr>
            <p:nvPr/>
          </p:nvSpPr>
          <p:spPr bwMode="auto">
            <a:xfrm>
              <a:off x="4751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74</a:t>
              </a:r>
            </a:p>
          </p:txBody>
        </p:sp>
        <p:sp>
          <p:nvSpPr>
            <p:cNvPr id="104600" name="Text Box 25"/>
            <p:cNvSpPr txBox="1">
              <a:spLocks noChangeArrowheads="1"/>
            </p:cNvSpPr>
            <p:nvPr/>
          </p:nvSpPr>
          <p:spPr bwMode="auto">
            <a:xfrm>
              <a:off x="5132" y="2448"/>
              <a:ext cx="408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800" dirty="0">
                  <a:solidFill>
                    <a:srgbClr val="0000FF"/>
                  </a:solidFill>
                  <a:latin typeface="+mn-lt"/>
                  <a:ea typeface="+mn-ea"/>
                </a:rPr>
                <a:t>76</a:t>
              </a:r>
            </a:p>
          </p:txBody>
        </p:sp>
        <p:sp>
          <p:nvSpPr>
            <p:cNvPr id="104601" name="Line 26"/>
            <p:cNvSpPr>
              <a:spLocks noChangeShapeType="1"/>
            </p:cNvSpPr>
            <p:nvPr/>
          </p:nvSpPr>
          <p:spPr bwMode="auto">
            <a:xfrm>
              <a:off x="4613" y="3183"/>
              <a:ext cx="0" cy="216"/>
            </a:xfrm>
            <a:prstGeom prst="line">
              <a:avLst/>
            </a:prstGeom>
            <a:noFill/>
            <a:ln w="57150">
              <a:solidFill>
                <a:srgbClr val="008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104602" name="Text Box 27"/>
            <p:cNvSpPr txBox="1">
              <a:spLocks noChangeArrowheads="1"/>
            </p:cNvSpPr>
            <p:nvPr/>
          </p:nvSpPr>
          <p:spPr bwMode="auto">
            <a:xfrm>
              <a:off x="3360" y="3553"/>
              <a:ext cx="2160" cy="371"/>
            </a:xfrm>
            <a:prstGeom prst="rect">
              <a:avLst/>
            </a:prstGeom>
            <a:noFill/>
            <a:ln w="9525">
              <a:solidFill>
                <a:srgbClr val="99009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锗的质谱</a:t>
              </a:r>
            </a:p>
          </p:txBody>
        </p:sp>
      </p:grpSp>
      <p:sp>
        <p:nvSpPr>
          <p:cNvPr id="104580" name="Text Box 5"/>
          <p:cNvSpPr txBox="1">
            <a:spLocks noChangeArrowheads="1"/>
          </p:cNvSpPr>
          <p:nvPr/>
        </p:nvSpPr>
        <p:spPr bwMode="auto">
          <a:xfrm>
            <a:off x="2442025" y="542809"/>
            <a:ext cx="518477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一、质谱仪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Mass spectrometer)</a:t>
            </a:r>
            <a:endParaRPr kumimoji="0" lang="en-US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4461" name="AutoShape 166"/>
          <p:cNvSpPr>
            <a:spLocks noChangeArrowheads="1"/>
          </p:cNvSpPr>
          <p:nvPr/>
        </p:nvSpPr>
        <p:spPr bwMode="auto">
          <a:xfrm>
            <a:off x="8936834" y="1691651"/>
            <a:ext cx="431800" cy="360363"/>
          </a:xfrm>
          <a:prstGeom prst="rightArrow">
            <a:avLst>
              <a:gd name="adj1" fmla="val 50000"/>
              <a:gd name="adj2" fmla="val 29956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04459" name="AutoShape 167"/>
          <p:cNvSpPr>
            <a:spLocks noChangeArrowheads="1"/>
          </p:cNvSpPr>
          <p:nvPr/>
        </p:nvSpPr>
        <p:spPr bwMode="auto">
          <a:xfrm>
            <a:off x="8939659" y="2693732"/>
            <a:ext cx="431800" cy="360362"/>
          </a:xfrm>
          <a:prstGeom prst="rightArrow">
            <a:avLst>
              <a:gd name="adj1" fmla="val 50000"/>
              <a:gd name="adj2" fmla="val 29956"/>
            </a:avLst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54" name="TextBox 84"/>
          <p:cNvSpPr txBox="1">
            <a:spLocks noChangeArrowheads="1"/>
          </p:cNvSpPr>
          <p:nvPr/>
        </p:nvSpPr>
        <p:spPr bwMode="auto">
          <a:xfrm>
            <a:off x="3739806" y="6087686"/>
            <a:ext cx="71437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质谱仪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是用物理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方法分析同位素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的仪器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矩形 154"/>
              <p:cNvSpPr/>
              <p:nvPr/>
            </p:nvSpPr>
            <p:spPr>
              <a:xfrm>
                <a:off x="6849817" y="1621988"/>
                <a:ext cx="181851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𝑞𝑣𝐵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𝑞𝐸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5" name="矩形 1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9817" y="1621988"/>
                <a:ext cx="1818511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矩形 155"/>
              <p:cNvSpPr/>
              <p:nvPr/>
            </p:nvSpPr>
            <p:spPr>
              <a:xfrm>
                <a:off x="9538950" y="1348801"/>
                <a:ext cx="1202637" cy="8961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6" name="矩形 1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8950" y="1348801"/>
                <a:ext cx="1202637" cy="896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矩形 156"/>
              <p:cNvSpPr/>
              <p:nvPr/>
            </p:nvSpPr>
            <p:spPr>
              <a:xfrm>
                <a:off x="6704463" y="2320605"/>
                <a:ext cx="2220543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𝑞𝑣𝐵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7" name="矩形 1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4463" y="2320605"/>
                <a:ext cx="2220543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2543626" y="1415170"/>
            <a:ext cx="3976687" cy="4263062"/>
            <a:chOff x="2543626" y="1415170"/>
            <a:chExt cx="3976687" cy="4263062"/>
          </a:xfrm>
        </p:grpSpPr>
        <p:grpSp>
          <p:nvGrpSpPr>
            <p:cNvPr id="5" name="Group 163"/>
            <p:cNvGrpSpPr>
              <a:grpSpLocks/>
            </p:cNvGrpSpPr>
            <p:nvPr/>
          </p:nvGrpSpPr>
          <p:grpSpPr bwMode="auto">
            <a:xfrm>
              <a:off x="2543626" y="1477707"/>
              <a:ext cx="3976687" cy="4200525"/>
              <a:chOff x="567" y="1117"/>
              <a:chExt cx="2505" cy="2646"/>
            </a:xfrm>
          </p:grpSpPr>
          <p:sp>
            <p:nvSpPr>
              <p:cNvPr id="104462" name="Rectangle 29"/>
              <p:cNvSpPr>
                <a:spLocks noChangeArrowheads="1"/>
              </p:cNvSpPr>
              <p:nvPr/>
            </p:nvSpPr>
            <p:spPr bwMode="auto">
              <a:xfrm>
                <a:off x="567" y="1117"/>
                <a:ext cx="2505" cy="2646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3" name="Oval 30"/>
              <p:cNvSpPr>
                <a:spLocks noChangeArrowheads="1"/>
              </p:cNvSpPr>
              <p:nvPr/>
            </p:nvSpPr>
            <p:spPr bwMode="auto">
              <a:xfrm>
                <a:off x="886" y="1665"/>
                <a:ext cx="1760" cy="1694"/>
              </a:xfrm>
              <a:prstGeom prst="ellipse">
                <a:avLst/>
              </a:prstGeom>
              <a:solidFill>
                <a:schemeClr val="accent1">
                  <a:alpha val="50195"/>
                </a:schemeClr>
              </a:solidFill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4" name="Oval 31"/>
              <p:cNvSpPr>
                <a:spLocks noChangeArrowheads="1"/>
              </p:cNvSpPr>
              <p:nvPr/>
            </p:nvSpPr>
            <p:spPr bwMode="auto">
              <a:xfrm>
                <a:off x="1326" y="1964"/>
                <a:ext cx="1124" cy="1096"/>
              </a:xfrm>
              <a:prstGeom prst="ellipse">
                <a:avLst/>
              </a:prstGeom>
              <a:noFill/>
              <a:ln w="25400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5" name="Rectangle 32"/>
              <p:cNvSpPr>
                <a:spLocks noChangeArrowheads="1"/>
              </p:cNvSpPr>
              <p:nvPr/>
            </p:nvSpPr>
            <p:spPr bwMode="auto">
              <a:xfrm>
                <a:off x="740" y="1615"/>
                <a:ext cx="2102" cy="89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466" name="Line 34"/>
              <p:cNvSpPr>
                <a:spLocks noChangeShapeType="1"/>
              </p:cNvSpPr>
              <p:nvPr/>
            </p:nvSpPr>
            <p:spPr bwMode="auto">
              <a:xfrm>
                <a:off x="886" y="2462"/>
                <a:ext cx="97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grpSp>
            <p:nvGrpSpPr>
              <p:cNvPr id="104467" name="Group 35"/>
              <p:cNvGrpSpPr>
                <a:grpSpLocks/>
              </p:cNvGrpSpPr>
              <p:nvPr/>
            </p:nvGrpSpPr>
            <p:grpSpPr bwMode="auto">
              <a:xfrm>
                <a:off x="887" y="2311"/>
                <a:ext cx="369" cy="332"/>
                <a:chOff x="806" y="2236"/>
                <a:chExt cx="362" cy="321"/>
              </a:xfrm>
            </p:grpSpPr>
            <p:sp>
              <p:nvSpPr>
                <p:cNvPr id="104577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8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9" name="Text Box 38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68" name="Group 39"/>
              <p:cNvGrpSpPr>
                <a:grpSpLocks/>
              </p:cNvGrpSpPr>
              <p:nvPr/>
            </p:nvGrpSpPr>
            <p:grpSpPr bwMode="auto">
              <a:xfrm>
                <a:off x="1182" y="2288"/>
                <a:ext cx="368" cy="331"/>
                <a:chOff x="808" y="2236"/>
                <a:chExt cx="361" cy="319"/>
              </a:xfrm>
            </p:grpSpPr>
            <p:sp>
              <p:nvSpPr>
                <p:cNvPr id="104574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808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5" name="Text Box 41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6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69" name="Text Box 43"/>
              <p:cNvSpPr txBox="1">
                <a:spLocks noChangeArrowheads="1"/>
              </p:cNvSpPr>
              <p:nvPr/>
            </p:nvSpPr>
            <p:spPr bwMode="auto">
              <a:xfrm>
                <a:off x="2356" y="2290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70" name="Text Box 44"/>
              <p:cNvSpPr txBox="1">
                <a:spLocks noChangeArrowheads="1"/>
              </p:cNvSpPr>
              <p:nvPr/>
            </p:nvSpPr>
            <p:spPr bwMode="auto">
              <a:xfrm>
                <a:off x="2455" y="2291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71" name="Group 45"/>
              <p:cNvGrpSpPr>
                <a:grpSpLocks/>
              </p:cNvGrpSpPr>
              <p:nvPr/>
            </p:nvGrpSpPr>
            <p:grpSpPr bwMode="auto">
              <a:xfrm>
                <a:off x="2062" y="2288"/>
                <a:ext cx="373" cy="331"/>
                <a:chOff x="804" y="2236"/>
                <a:chExt cx="366" cy="319"/>
              </a:xfrm>
            </p:grpSpPr>
            <p:sp>
              <p:nvSpPr>
                <p:cNvPr id="104571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804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2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3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2" name="Group 49"/>
              <p:cNvGrpSpPr>
                <a:grpSpLocks/>
              </p:cNvGrpSpPr>
              <p:nvPr/>
            </p:nvGrpSpPr>
            <p:grpSpPr bwMode="auto">
              <a:xfrm>
                <a:off x="1767" y="2288"/>
                <a:ext cx="369" cy="331"/>
                <a:chOff x="806" y="2236"/>
                <a:chExt cx="362" cy="319"/>
              </a:xfrm>
            </p:grpSpPr>
            <p:sp>
              <p:nvSpPr>
                <p:cNvPr id="104568" name="Text Box 50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9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70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3" name="Group 53"/>
              <p:cNvGrpSpPr>
                <a:grpSpLocks/>
              </p:cNvGrpSpPr>
              <p:nvPr/>
            </p:nvGrpSpPr>
            <p:grpSpPr bwMode="auto">
              <a:xfrm>
                <a:off x="1471" y="2288"/>
                <a:ext cx="374" cy="331"/>
                <a:chOff x="803" y="2236"/>
                <a:chExt cx="367" cy="319"/>
              </a:xfrm>
            </p:grpSpPr>
            <p:sp>
              <p:nvSpPr>
                <p:cNvPr id="104565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803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6" name="Text Box 55"/>
                <p:cNvSpPr txBox="1">
                  <a:spLocks noChangeArrowheads="1"/>
                </p:cNvSpPr>
                <p:nvPr/>
              </p:nvSpPr>
              <p:spPr bwMode="auto">
                <a:xfrm>
                  <a:off x="901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7" name="Text Box 56"/>
                <p:cNvSpPr txBox="1">
                  <a:spLocks noChangeArrowheads="1"/>
                </p:cNvSpPr>
                <p:nvPr/>
              </p:nvSpPr>
              <p:spPr bwMode="auto">
                <a:xfrm>
                  <a:off x="1000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4" name="Group 57"/>
              <p:cNvGrpSpPr>
                <a:grpSpLocks/>
              </p:cNvGrpSpPr>
              <p:nvPr/>
            </p:nvGrpSpPr>
            <p:grpSpPr bwMode="auto">
              <a:xfrm>
                <a:off x="988" y="2536"/>
                <a:ext cx="368" cy="332"/>
                <a:chOff x="805" y="2235"/>
                <a:chExt cx="361" cy="320"/>
              </a:xfrm>
            </p:grpSpPr>
            <p:sp>
              <p:nvSpPr>
                <p:cNvPr id="104562" name="Text Box 58"/>
                <p:cNvSpPr txBox="1">
                  <a:spLocks noChangeArrowheads="1"/>
                </p:cNvSpPr>
                <p:nvPr/>
              </p:nvSpPr>
              <p:spPr bwMode="auto">
                <a:xfrm>
                  <a:off x="805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3" name="Text Box 59"/>
                <p:cNvSpPr txBox="1">
                  <a:spLocks noChangeArrowheads="1"/>
                </p:cNvSpPr>
                <p:nvPr/>
              </p:nvSpPr>
              <p:spPr bwMode="auto">
                <a:xfrm>
                  <a:off x="898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4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996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5" name="Group 61"/>
              <p:cNvGrpSpPr>
                <a:grpSpLocks/>
              </p:cNvGrpSpPr>
              <p:nvPr/>
            </p:nvGrpSpPr>
            <p:grpSpPr bwMode="auto">
              <a:xfrm>
                <a:off x="1278" y="2536"/>
                <a:ext cx="370" cy="332"/>
                <a:chOff x="806" y="2235"/>
                <a:chExt cx="363" cy="320"/>
              </a:xfrm>
            </p:grpSpPr>
            <p:sp>
              <p:nvSpPr>
                <p:cNvPr id="104559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0" name="Text Box 63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61" name="Text Box 64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76" name="Text Box 65"/>
              <p:cNvSpPr txBox="1">
                <a:spLocks noChangeArrowheads="1"/>
              </p:cNvSpPr>
              <p:nvPr/>
            </p:nvSpPr>
            <p:spPr bwMode="auto">
              <a:xfrm>
                <a:off x="2449" y="2541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77" name="Group 66"/>
              <p:cNvGrpSpPr>
                <a:grpSpLocks/>
              </p:cNvGrpSpPr>
              <p:nvPr/>
            </p:nvGrpSpPr>
            <p:grpSpPr bwMode="auto">
              <a:xfrm>
                <a:off x="2160" y="2559"/>
                <a:ext cx="368" cy="332"/>
                <a:chOff x="808" y="2235"/>
                <a:chExt cx="361" cy="321"/>
              </a:xfrm>
            </p:grpSpPr>
            <p:sp>
              <p:nvSpPr>
                <p:cNvPr id="104556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808" y="2235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7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8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8" name="Group 70"/>
              <p:cNvGrpSpPr>
                <a:grpSpLocks/>
              </p:cNvGrpSpPr>
              <p:nvPr/>
            </p:nvGrpSpPr>
            <p:grpSpPr bwMode="auto">
              <a:xfrm>
                <a:off x="1865" y="2536"/>
                <a:ext cx="370" cy="332"/>
                <a:chOff x="806" y="2235"/>
                <a:chExt cx="363" cy="320"/>
              </a:xfrm>
            </p:grpSpPr>
            <p:sp>
              <p:nvSpPr>
                <p:cNvPr id="104553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2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5" name="Text Box 73"/>
                <p:cNvSpPr txBox="1">
                  <a:spLocks noChangeArrowheads="1"/>
                </p:cNvSpPr>
                <p:nvPr/>
              </p:nvSpPr>
              <p:spPr bwMode="auto">
                <a:xfrm>
                  <a:off x="999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79" name="Group 74"/>
              <p:cNvGrpSpPr>
                <a:grpSpLocks/>
              </p:cNvGrpSpPr>
              <p:nvPr/>
            </p:nvGrpSpPr>
            <p:grpSpPr bwMode="auto">
              <a:xfrm>
                <a:off x="1571" y="2536"/>
                <a:ext cx="369" cy="332"/>
                <a:chOff x="806" y="2235"/>
                <a:chExt cx="362" cy="320"/>
              </a:xfrm>
            </p:grpSpPr>
            <p:sp>
              <p:nvSpPr>
                <p:cNvPr id="104550" name="Text Box 75"/>
                <p:cNvSpPr txBox="1">
                  <a:spLocks noChangeArrowheads="1"/>
                </p:cNvSpPr>
                <p:nvPr/>
              </p:nvSpPr>
              <p:spPr bwMode="auto">
                <a:xfrm>
                  <a:off x="806" y="2235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1" name="Text Box 76"/>
                <p:cNvSpPr txBox="1">
                  <a:spLocks noChangeArrowheads="1"/>
                </p:cNvSpPr>
                <p:nvPr/>
              </p:nvSpPr>
              <p:spPr bwMode="auto">
                <a:xfrm>
                  <a:off x="904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52" name="Text Box 77"/>
                <p:cNvSpPr txBox="1">
                  <a:spLocks noChangeArrowheads="1"/>
                </p:cNvSpPr>
                <p:nvPr/>
              </p:nvSpPr>
              <p:spPr bwMode="auto">
                <a:xfrm>
                  <a:off x="998" y="2237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80" name="Text Box 78"/>
              <p:cNvSpPr txBox="1">
                <a:spLocks noChangeArrowheads="1"/>
              </p:cNvSpPr>
              <p:nvPr/>
            </p:nvSpPr>
            <p:spPr bwMode="auto">
              <a:xfrm>
                <a:off x="1085" y="2738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81" name="Text Box 79"/>
              <p:cNvSpPr txBox="1">
                <a:spLocks noChangeArrowheads="1"/>
              </p:cNvSpPr>
              <p:nvPr/>
            </p:nvSpPr>
            <p:spPr bwMode="auto">
              <a:xfrm>
                <a:off x="1181" y="2740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82" name="Group 80"/>
              <p:cNvGrpSpPr>
                <a:grpSpLocks/>
              </p:cNvGrpSpPr>
              <p:nvPr/>
            </p:nvGrpSpPr>
            <p:grpSpPr bwMode="auto">
              <a:xfrm>
                <a:off x="1278" y="2736"/>
                <a:ext cx="370" cy="332"/>
                <a:chOff x="806" y="2236"/>
                <a:chExt cx="363" cy="320"/>
              </a:xfrm>
            </p:grpSpPr>
            <p:sp>
              <p:nvSpPr>
                <p:cNvPr id="104547" name="Text Box 81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8" name="Text Box 82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9" name="Text Box 83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83" name="Text Box 84"/>
              <p:cNvSpPr txBox="1">
                <a:spLocks noChangeArrowheads="1"/>
              </p:cNvSpPr>
              <p:nvPr/>
            </p:nvSpPr>
            <p:spPr bwMode="auto">
              <a:xfrm>
                <a:off x="2161" y="2738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84" name="Text Box 85"/>
              <p:cNvSpPr txBox="1">
                <a:spLocks noChangeArrowheads="1"/>
              </p:cNvSpPr>
              <p:nvPr/>
            </p:nvSpPr>
            <p:spPr bwMode="auto">
              <a:xfrm>
                <a:off x="2260" y="2740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grpSp>
            <p:nvGrpSpPr>
              <p:cNvPr id="104485" name="Group 86"/>
              <p:cNvGrpSpPr>
                <a:grpSpLocks/>
              </p:cNvGrpSpPr>
              <p:nvPr/>
            </p:nvGrpSpPr>
            <p:grpSpPr bwMode="auto">
              <a:xfrm>
                <a:off x="1865" y="2736"/>
                <a:ext cx="370" cy="332"/>
                <a:chOff x="806" y="2236"/>
                <a:chExt cx="363" cy="320"/>
              </a:xfrm>
            </p:grpSpPr>
            <p:sp>
              <p:nvSpPr>
                <p:cNvPr id="104544" name="Text Box 87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5" name="Text Box 88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6" name="Text Box 89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6" name="Group 90"/>
              <p:cNvGrpSpPr>
                <a:grpSpLocks/>
              </p:cNvGrpSpPr>
              <p:nvPr/>
            </p:nvGrpSpPr>
            <p:grpSpPr bwMode="auto">
              <a:xfrm>
                <a:off x="1571" y="2736"/>
                <a:ext cx="369" cy="332"/>
                <a:chOff x="806" y="2236"/>
                <a:chExt cx="362" cy="320"/>
              </a:xfrm>
            </p:grpSpPr>
            <p:sp>
              <p:nvSpPr>
                <p:cNvPr id="104541" name="Text Box 91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2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3" name="Text Box 93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7" name="Group 94"/>
              <p:cNvGrpSpPr>
                <a:grpSpLocks/>
              </p:cNvGrpSpPr>
              <p:nvPr/>
            </p:nvGrpSpPr>
            <p:grpSpPr bwMode="auto">
              <a:xfrm>
                <a:off x="1283" y="2935"/>
                <a:ext cx="368" cy="332"/>
                <a:chOff x="807" y="2236"/>
                <a:chExt cx="361" cy="320"/>
              </a:xfrm>
            </p:grpSpPr>
            <p:sp>
              <p:nvSpPr>
                <p:cNvPr id="104538" name="Text Box 95"/>
                <p:cNvSpPr txBox="1">
                  <a:spLocks noChangeArrowheads="1"/>
                </p:cNvSpPr>
                <p:nvPr/>
              </p:nvSpPr>
              <p:spPr bwMode="auto">
                <a:xfrm>
                  <a:off x="807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9" name="Text Box 96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40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8" name="Group 98"/>
              <p:cNvGrpSpPr>
                <a:grpSpLocks/>
              </p:cNvGrpSpPr>
              <p:nvPr/>
            </p:nvGrpSpPr>
            <p:grpSpPr bwMode="auto">
              <a:xfrm>
                <a:off x="1865" y="2935"/>
                <a:ext cx="370" cy="332"/>
                <a:chOff x="806" y="2236"/>
                <a:chExt cx="363" cy="320"/>
              </a:xfrm>
            </p:grpSpPr>
            <p:sp>
              <p:nvSpPr>
                <p:cNvPr id="104535" name="Text Box 99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6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902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7" name="Text Box 101"/>
                <p:cNvSpPr txBox="1">
                  <a:spLocks noChangeArrowheads="1"/>
                </p:cNvSpPr>
                <p:nvPr/>
              </p:nvSpPr>
              <p:spPr bwMode="auto">
                <a:xfrm>
                  <a:off x="999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grpSp>
            <p:nvGrpSpPr>
              <p:cNvPr id="104489" name="Group 102"/>
              <p:cNvGrpSpPr>
                <a:grpSpLocks/>
              </p:cNvGrpSpPr>
              <p:nvPr/>
            </p:nvGrpSpPr>
            <p:grpSpPr bwMode="auto">
              <a:xfrm>
                <a:off x="1571" y="2935"/>
                <a:ext cx="369" cy="332"/>
                <a:chOff x="806" y="2236"/>
                <a:chExt cx="362" cy="320"/>
              </a:xfrm>
            </p:grpSpPr>
            <p:sp>
              <p:nvSpPr>
                <p:cNvPr id="104532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806" y="2236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3" name="Text Box 104"/>
                <p:cNvSpPr txBox="1">
                  <a:spLocks noChangeArrowheads="1"/>
                </p:cNvSpPr>
                <p:nvPr/>
              </p:nvSpPr>
              <p:spPr bwMode="auto">
                <a:xfrm>
                  <a:off x="904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  <p:sp>
              <p:nvSpPr>
                <p:cNvPr id="104534" name="Text Box 105"/>
                <p:cNvSpPr txBox="1">
                  <a:spLocks noChangeArrowheads="1"/>
                </p:cNvSpPr>
                <p:nvPr/>
              </p:nvSpPr>
              <p:spPr bwMode="auto">
                <a:xfrm>
                  <a:off x="998" y="2238"/>
                  <a:ext cx="170" cy="3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0" lang="en-US" altLang="zh-CN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.</a:t>
                  </a:r>
                </a:p>
              </p:txBody>
            </p:sp>
          </p:grpSp>
          <p:sp>
            <p:nvSpPr>
              <p:cNvPr id="104490" name="Line 106"/>
              <p:cNvSpPr>
                <a:spLocks noChangeShapeType="1"/>
              </p:cNvSpPr>
              <p:nvPr/>
            </p:nvSpPr>
            <p:spPr bwMode="auto">
              <a:xfrm>
                <a:off x="2597" y="2114"/>
                <a:ext cx="293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491" name="Line 107"/>
              <p:cNvSpPr>
                <a:spLocks noChangeShapeType="1"/>
              </p:cNvSpPr>
              <p:nvPr/>
            </p:nvSpPr>
            <p:spPr bwMode="auto">
              <a:xfrm>
                <a:off x="2010" y="2114"/>
                <a:ext cx="294" cy="0"/>
              </a:xfrm>
              <a:prstGeom prst="line">
                <a:avLst/>
              </a:prstGeom>
              <a:noFill/>
              <a:ln w="28575">
                <a:solidFill>
                  <a:schemeClr val="tx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492" name="Text Box 108"/>
              <p:cNvSpPr txBox="1">
                <a:spLocks noChangeArrowheads="1"/>
              </p:cNvSpPr>
              <p:nvPr/>
            </p:nvSpPr>
            <p:spPr bwMode="auto">
              <a:xfrm>
                <a:off x="2267" y="1616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3" name="Text Box 109"/>
              <p:cNvSpPr txBox="1">
                <a:spLocks noChangeArrowheads="1"/>
              </p:cNvSpPr>
              <p:nvPr/>
            </p:nvSpPr>
            <p:spPr bwMode="auto">
              <a:xfrm>
                <a:off x="2365" y="1616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4" name="Text Box 110"/>
              <p:cNvSpPr txBox="1">
                <a:spLocks noChangeArrowheads="1"/>
              </p:cNvSpPr>
              <p:nvPr/>
            </p:nvSpPr>
            <p:spPr bwMode="auto">
              <a:xfrm>
                <a:off x="2462" y="1616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5" name="Text Box 111"/>
              <p:cNvSpPr txBox="1">
                <a:spLocks noChangeArrowheads="1"/>
              </p:cNvSpPr>
              <p:nvPr/>
            </p:nvSpPr>
            <p:spPr bwMode="auto">
              <a:xfrm>
                <a:off x="2255" y="1785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6" name="Text Box 112"/>
              <p:cNvSpPr txBox="1">
                <a:spLocks noChangeArrowheads="1"/>
              </p:cNvSpPr>
              <p:nvPr/>
            </p:nvSpPr>
            <p:spPr bwMode="auto">
              <a:xfrm>
                <a:off x="2353" y="1785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7" name="Text Box 113"/>
              <p:cNvSpPr txBox="1">
                <a:spLocks noChangeArrowheads="1"/>
              </p:cNvSpPr>
              <p:nvPr/>
            </p:nvSpPr>
            <p:spPr bwMode="auto">
              <a:xfrm>
                <a:off x="2450" y="1785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8" name="Text Box 114"/>
              <p:cNvSpPr txBox="1">
                <a:spLocks noChangeArrowheads="1"/>
              </p:cNvSpPr>
              <p:nvPr/>
            </p:nvSpPr>
            <p:spPr bwMode="auto">
              <a:xfrm>
                <a:off x="2255" y="196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499" name="Text Box 115"/>
              <p:cNvSpPr txBox="1">
                <a:spLocks noChangeArrowheads="1"/>
              </p:cNvSpPr>
              <p:nvPr/>
            </p:nvSpPr>
            <p:spPr bwMode="auto">
              <a:xfrm>
                <a:off x="2353" y="196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0" name="Text Box 116"/>
              <p:cNvSpPr txBox="1">
                <a:spLocks noChangeArrowheads="1"/>
              </p:cNvSpPr>
              <p:nvPr/>
            </p:nvSpPr>
            <p:spPr bwMode="auto">
              <a:xfrm>
                <a:off x="2450" y="1964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1" name="Text Box 117"/>
              <p:cNvSpPr txBox="1">
                <a:spLocks noChangeArrowheads="1"/>
              </p:cNvSpPr>
              <p:nvPr/>
            </p:nvSpPr>
            <p:spPr bwMode="auto">
              <a:xfrm>
                <a:off x="2255" y="2133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2" name="Text Box 118"/>
              <p:cNvSpPr txBox="1">
                <a:spLocks noChangeArrowheads="1"/>
              </p:cNvSpPr>
              <p:nvPr/>
            </p:nvSpPr>
            <p:spPr bwMode="auto">
              <a:xfrm>
                <a:off x="2353" y="2133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3" name="Text Box 119"/>
              <p:cNvSpPr txBox="1">
                <a:spLocks noChangeArrowheads="1"/>
              </p:cNvSpPr>
              <p:nvPr/>
            </p:nvSpPr>
            <p:spPr bwMode="auto">
              <a:xfrm>
                <a:off x="2450" y="2133"/>
                <a:ext cx="17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.</a:t>
                </a:r>
              </a:p>
            </p:txBody>
          </p:sp>
          <p:sp>
            <p:nvSpPr>
              <p:cNvPr id="104504" name="Line 120"/>
              <p:cNvSpPr>
                <a:spLocks noChangeShapeType="1"/>
              </p:cNvSpPr>
              <p:nvPr/>
            </p:nvSpPr>
            <p:spPr bwMode="auto">
              <a:xfrm>
                <a:off x="886" y="2512"/>
                <a:ext cx="1515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05" name="Line 121"/>
              <p:cNvSpPr>
                <a:spLocks noChangeShapeType="1"/>
              </p:cNvSpPr>
              <p:nvPr/>
            </p:nvSpPr>
            <p:spPr bwMode="auto">
              <a:xfrm flipH="1">
                <a:off x="2499" y="2512"/>
                <a:ext cx="14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08" name="Text Box 124"/>
              <p:cNvSpPr txBox="1">
                <a:spLocks noChangeArrowheads="1"/>
              </p:cNvSpPr>
              <p:nvPr/>
            </p:nvSpPr>
            <p:spPr bwMode="auto">
              <a:xfrm>
                <a:off x="2653" y="2024"/>
                <a:ext cx="2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-</a:t>
                </a:r>
              </a:p>
            </p:txBody>
          </p:sp>
          <p:sp>
            <p:nvSpPr>
              <p:cNvPr id="104509" name="Text Box 125"/>
              <p:cNvSpPr txBox="1">
                <a:spLocks noChangeArrowheads="1"/>
              </p:cNvSpPr>
              <p:nvPr/>
            </p:nvSpPr>
            <p:spPr bwMode="auto">
              <a:xfrm>
                <a:off x="1962" y="2069"/>
                <a:ext cx="26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+</a:t>
                </a:r>
              </a:p>
            </p:txBody>
          </p:sp>
          <p:sp>
            <p:nvSpPr>
              <p:cNvPr id="104513" name="Line 129"/>
              <p:cNvSpPr>
                <a:spLocks noChangeShapeType="1"/>
              </p:cNvSpPr>
              <p:nvPr/>
            </p:nvSpPr>
            <p:spPr bwMode="auto">
              <a:xfrm flipV="1">
                <a:off x="2450" y="1466"/>
                <a:ext cx="0" cy="1046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4" name="Line 130"/>
              <p:cNvSpPr>
                <a:spLocks noChangeShapeType="1"/>
              </p:cNvSpPr>
              <p:nvPr/>
            </p:nvSpPr>
            <p:spPr bwMode="auto">
              <a:xfrm>
                <a:off x="2304" y="1765"/>
                <a:ext cx="9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5" name="Line 131"/>
              <p:cNvSpPr>
                <a:spLocks noChangeShapeType="1"/>
              </p:cNvSpPr>
              <p:nvPr/>
            </p:nvSpPr>
            <p:spPr bwMode="auto">
              <a:xfrm>
                <a:off x="2499" y="1765"/>
                <a:ext cx="98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6" name="Line 132"/>
              <p:cNvSpPr>
                <a:spLocks noChangeShapeType="1"/>
              </p:cNvSpPr>
              <p:nvPr/>
            </p:nvSpPr>
            <p:spPr bwMode="auto">
              <a:xfrm>
                <a:off x="2304" y="1565"/>
                <a:ext cx="97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7" name="Line 133"/>
              <p:cNvSpPr>
                <a:spLocks noChangeShapeType="1"/>
              </p:cNvSpPr>
              <p:nvPr/>
            </p:nvSpPr>
            <p:spPr bwMode="auto">
              <a:xfrm>
                <a:off x="2499" y="1565"/>
                <a:ext cx="98" cy="0"/>
              </a:xfrm>
              <a:prstGeom prst="line">
                <a:avLst/>
              </a:prstGeom>
              <a:noFill/>
              <a:ln w="28575">
                <a:solidFill>
                  <a:srgbClr val="008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18" name="Rectangle 134"/>
              <p:cNvSpPr>
                <a:spLocks noChangeArrowheads="1"/>
              </p:cNvSpPr>
              <p:nvPr/>
            </p:nvSpPr>
            <p:spPr bwMode="auto">
              <a:xfrm>
                <a:off x="2255" y="1790"/>
                <a:ext cx="391" cy="697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19" name="Text Box 135"/>
              <p:cNvSpPr txBox="1">
                <a:spLocks noChangeArrowheads="1"/>
              </p:cNvSpPr>
              <p:nvPr/>
            </p:nvSpPr>
            <p:spPr bwMode="auto">
              <a:xfrm>
                <a:off x="829" y="1402"/>
                <a:ext cx="125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速度选择器</a:t>
                </a:r>
              </a:p>
            </p:txBody>
          </p:sp>
          <p:sp>
            <p:nvSpPr>
              <p:cNvPr id="104520" name="AutoShape 136"/>
              <p:cNvSpPr>
                <a:spLocks noChangeArrowheads="1"/>
              </p:cNvSpPr>
              <p:nvPr/>
            </p:nvSpPr>
            <p:spPr bwMode="auto">
              <a:xfrm>
                <a:off x="832" y="1417"/>
                <a:ext cx="1203" cy="298"/>
              </a:xfrm>
              <a:prstGeom prst="wedgeRectCallout">
                <a:avLst>
                  <a:gd name="adj1" fmla="val 62851"/>
                  <a:gd name="adj2" fmla="val 83283"/>
                </a:avLst>
              </a:prstGeom>
              <a:noFill/>
              <a:ln w="19050">
                <a:solidFill>
                  <a:srgbClr val="99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21" name="Text Box 137"/>
              <p:cNvSpPr txBox="1">
                <a:spLocks noChangeArrowheads="1"/>
              </p:cNvSpPr>
              <p:nvPr/>
            </p:nvSpPr>
            <p:spPr bwMode="auto">
              <a:xfrm>
                <a:off x="912" y="2043"/>
                <a:ext cx="1383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照相底片</a:t>
                </a:r>
              </a:p>
            </p:txBody>
          </p:sp>
          <p:sp>
            <p:nvSpPr>
              <p:cNvPr id="104522" name="AutoShape 138"/>
              <p:cNvSpPr>
                <a:spLocks noChangeArrowheads="1"/>
              </p:cNvSpPr>
              <p:nvPr/>
            </p:nvSpPr>
            <p:spPr bwMode="auto">
              <a:xfrm>
                <a:off x="877" y="2064"/>
                <a:ext cx="969" cy="299"/>
              </a:xfrm>
              <a:prstGeom prst="wedgeRectCallout">
                <a:avLst>
                  <a:gd name="adj1" fmla="val 40611"/>
                  <a:gd name="adj2" fmla="val 78940"/>
                </a:avLst>
              </a:prstGeom>
              <a:noFill/>
              <a:ln w="19050">
                <a:solidFill>
                  <a:srgbClr val="9900CC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23" name="Line 139"/>
              <p:cNvSpPr>
                <a:spLocks noChangeShapeType="1"/>
              </p:cNvSpPr>
              <p:nvPr/>
            </p:nvSpPr>
            <p:spPr bwMode="auto">
              <a:xfrm flipV="1">
                <a:off x="2304" y="1815"/>
                <a:ext cx="0" cy="64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04524" name="Line 140"/>
              <p:cNvSpPr>
                <a:spLocks noChangeShapeType="1"/>
              </p:cNvSpPr>
              <p:nvPr/>
            </p:nvSpPr>
            <p:spPr bwMode="auto">
              <a:xfrm flipV="1">
                <a:off x="2597" y="1815"/>
                <a:ext cx="0" cy="647"/>
              </a:xfrm>
              <a:prstGeom prst="line">
                <a:avLst/>
              </a:prstGeom>
              <a:noFill/>
              <a:ln w="57150">
                <a:solidFill>
                  <a:srgbClr val="FF99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144525" name="Text Box 141"/>
              <p:cNvSpPr txBox="1">
                <a:spLocks noChangeArrowheads="1"/>
              </p:cNvSpPr>
              <p:nvPr/>
            </p:nvSpPr>
            <p:spPr bwMode="auto">
              <a:xfrm>
                <a:off x="567" y="3433"/>
                <a:ext cx="2505" cy="330"/>
              </a:xfrm>
              <a:prstGeom prst="rect">
                <a:avLst/>
              </a:prstGeom>
              <a:gradFill rotWithShape="0">
                <a:gsLst>
                  <a:gs pos="0">
                    <a:schemeClr val="accent1"/>
                  </a:gs>
                  <a:gs pos="50000">
                    <a:schemeClr val="bg1"/>
                  </a:gs>
                  <a:gs pos="100000">
                    <a:schemeClr val="accent1"/>
                  </a:gs>
                </a:gsLst>
                <a:lin ang="54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algn="ctr" eaLnBrk="1" hangingPunct="1">
                  <a:defRPr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质谱仪的示意图</a:t>
                </a:r>
              </a:p>
            </p:txBody>
          </p:sp>
          <p:sp>
            <p:nvSpPr>
              <p:cNvPr id="104526" name="Oval 151"/>
              <p:cNvSpPr>
                <a:spLocks noChangeArrowheads="1"/>
              </p:cNvSpPr>
              <p:nvPr/>
            </p:nvSpPr>
            <p:spPr bwMode="auto">
              <a:xfrm>
                <a:off x="2381" y="1253"/>
                <a:ext cx="136" cy="13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760000"/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4528" name="Line 159"/>
              <p:cNvSpPr>
                <a:spLocks noChangeShapeType="1"/>
              </p:cNvSpPr>
              <p:nvPr/>
            </p:nvSpPr>
            <p:spPr bwMode="auto">
              <a:xfrm>
                <a:off x="1837" y="2523"/>
                <a:ext cx="272" cy="771"/>
              </a:xfrm>
              <a:prstGeom prst="line">
                <a:avLst/>
              </a:prstGeom>
              <a:noFill/>
              <a:ln w="28575">
                <a:solidFill>
                  <a:srgbClr val="009999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矩形 158"/>
                <p:cNvSpPr/>
                <p:nvPr/>
              </p:nvSpPr>
              <p:spPr>
                <a:xfrm>
                  <a:off x="4732692" y="1415170"/>
                  <a:ext cx="75661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59" name="矩形 1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692" y="1415170"/>
                  <a:ext cx="756617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0" name="矩形 159"/>
                <p:cNvSpPr/>
                <p:nvPr/>
              </p:nvSpPr>
              <p:spPr>
                <a:xfrm>
                  <a:off x="5378838" y="3124537"/>
                  <a:ext cx="529312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0" name="矩形 1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8838" y="3124537"/>
                  <a:ext cx="529312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5756127" y="2564213"/>
                  <a:ext cx="63543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6127" y="2564213"/>
                  <a:ext cx="635430" cy="52322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矩形 161"/>
                <p:cNvSpPr/>
                <p:nvPr/>
              </p:nvSpPr>
              <p:spPr>
                <a:xfrm>
                  <a:off x="5770452" y="1854397"/>
                  <a:ext cx="6179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2" name="矩形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0452" y="1854397"/>
                  <a:ext cx="617926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3" name="矩形 162"/>
                <p:cNvSpPr/>
                <p:nvPr/>
              </p:nvSpPr>
              <p:spPr>
                <a:xfrm>
                  <a:off x="5779504" y="2180286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3" name="矩形 16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504" y="2180286"/>
                  <a:ext cx="626197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矩形 163"/>
                <p:cNvSpPr/>
                <p:nvPr/>
              </p:nvSpPr>
              <p:spPr>
                <a:xfrm>
                  <a:off x="5779504" y="3410941"/>
                  <a:ext cx="6261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4" name="矩形 1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9504" y="3410941"/>
                  <a:ext cx="626197" cy="5232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矩形 164"/>
                <p:cNvSpPr/>
                <p:nvPr/>
              </p:nvSpPr>
              <p:spPr>
                <a:xfrm>
                  <a:off x="4732692" y="2541521"/>
                  <a:ext cx="627159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5" name="矩形 1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2692" y="2541521"/>
                  <a:ext cx="627159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矩形 165"/>
                <p:cNvSpPr/>
                <p:nvPr/>
              </p:nvSpPr>
              <p:spPr>
                <a:xfrm>
                  <a:off x="3213096" y="4051473"/>
                  <a:ext cx="612668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6" name="矩形 1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3096" y="4051473"/>
                  <a:ext cx="612668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矩形 166"/>
                <p:cNvSpPr/>
                <p:nvPr/>
              </p:nvSpPr>
              <p:spPr>
                <a:xfrm>
                  <a:off x="4726892" y="3619771"/>
                  <a:ext cx="52379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67" name="矩形 1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26892" y="3619771"/>
                  <a:ext cx="523797" cy="5232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1" name="矩形 160"/>
              <p:cNvSpPr/>
              <p:nvPr/>
            </p:nvSpPr>
            <p:spPr>
              <a:xfrm>
                <a:off x="9524901" y="2324129"/>
                <a:ext cx="2161617" cy="924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sSup>
                            <m:sSup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den>
                      </m:f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1" name="矩形 1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901" y="2324129"/>
                <a:ext cx="2161617" cy="92403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780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4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4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61" grpId="0" animBg="1"/>
      <p:bldP spid="104459" grpId="0" animBg="1"/>
      <p:bldP spid="154" grpId="0"/>
      <p:bldP spid="155" grpId="0"/>
      <p:bldP spid="156" grpId="0"/>
      <p:bldP spid="157" grpId="0"/>
      <p:bldP spid="16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02" name="Rectangle 2"/>
          <p:cNvSpPr>
            <a:spLocks noChangeArrowheads="1"/>
          </p:cNvSpPr>
          <p:nvPr/>
        </p:nvSpPr>
        <p:spPr bwMode="auto">
          <a:xfrm>
            <a:off x="2465251" y="597557"/>
            <a:ext cx="48974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二、霍尔效应（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Hall effect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59402" name="霍耳效应.avi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609" y="2708834"/>
            <a:ext cx="5501791" cy="367667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6" name="Rectangle 11"/>
          <p:cNvSpPr>
            <a:spLocks noChangeArrowheads="1"/>
          </p:cNvSpPr>
          <p:nvPr/>
        </p:nvSpPr>
        <p:spPr bwMode="auto">
          <a:xfrm>
            <a:off x="2465251" y="1188901"/>
            <a:ext cx="9117149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在通有电流的导体板上，垂直于板面施加磁场，则在导体板上会出现横向电势差，此现象称为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霍尔效应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。该电势差称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霍尔电势差</a:t>
            </a:r>
            <a:r>
              <a:rPr lang="zh-CN" altLang="en-US" sz="2800" dirty="0">
                <a:solidFill>
                  <a:srgbClr val="0000FF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110597" name="AutoShape 12"/>
          <p:cNvSpPr>
            <a:spLocks noChangeArrowheads="1"/>
          </p:cNvSpPr>
          <p:nvPr/>
        </p:nvSpPr>
        <p:spPr bwMode="auto">
          <a:xfrm>
            <a:off x="3372817" y="2897520"/>
            <a:ext cx="2111996" cy="1008064"/>
          </a:xfrm>
          <a:prstGeom prst="wedgeRoundRectCallout">
            <a:avLst>
              <a:gd name="adj1" fmla="val 75509"/>
              <a:gd name="adj2" fmla="val 63482"/>
              <a:gd name="adj3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尔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在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1879</a:t>
            </a: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年发现的</a:t>
            </a:r>
          </a:p>
        </p:txBody>
      </p:sp>
      <p:pic>
        <p:nvPicPr>
          <p:cNvPr id="110600" name="Picture 5" descr="霍耳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58"/>
          <a:stretch/>
        </p:blipFill>
        <p:spPr bwMode="auto">
          <a:xfrm>
            <a:off x="3528703" y="3990436"/>
            <a:ext cx="1800225" cy="2274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5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9402"/>
                </p:tgtEl>
              </p:cMediaNode>
            </p:video>
          </p:childTnLst>
        </p:cTn>
      </p:par>
    </p:tnLst>
    <p:bldLst>
      <p:bldP spid="110596" grpId="0"/>
      <p:bldP spid="11059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42" name="Group 5"/>
          <p:cNvGrpSpPr>
            <a:grpSpLocks/>
          </p:cNvGrpSpPr>
          <p:nvPr/>
        </p:nvGrpSpPr>
        <p:grpSpPr bwMode="auto">
          <a:xfrm>
            <a:off x="3066981" y="1012998"/>
            <a:ext cx="862012" cy="4800600"/>
            <a:chOff x="609" y="1008"/>
            <a:chExt cx="543" cy="3024"/>
          </a:xfrm>
        </p:grpSpPr>
        <p:sp>
          <p:nvSpPr>
            <p:cNvPr id="157702" name="Rectangle 6"/>
            <p:cNvSpPr>
              <a:spLocks noChangeArrowheads="1"/>
            </p:cNvSpPr>
            <p:nvPr/>
          </p:nvSpPr>
          <p:spPr bwMode="auto">
            <a:xfrm>
              <a:off x="609" y="1008"/>
              <a:ext cx="543" cy="3024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rgbClr val="FFFFFF"/>
                </a:gs>
                <a:gs pos="100000">
                  <a:schemeClr val="accent1"/>
                </a:gs>
              </a:gsLst>
              <a:lin ang="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 algn="ctr" eaLnBrk="1" hangingPunct="1">
                <a:spcBef>
                  <a:spcPct val="50000"/>
                </a:spcBef>
                <a:defRPr/>
              </a:pPr>
              <a:r>
                <a:rPr lang="zh-CN" altLang="en-US" sz="4400" dirty="0">
                  <a:solidFill>
                    <a:srgbClr val="0000FF"/>
                  </a:solidFill>
                  <a:latin typeface="+mn-ea"/>
                  <a:ea typeface="+mn-ea"/>
                </a:rPr>
                <a:t>霍 尔 效 应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89106" name="ShockwaveFlash1" r:id="rId2" imgW="7370640" imgH="5499000"/>
        </mc:Choice>
        <mc:Fallback>
          <p:control name="ShockwaveFlash1" r:id="rId2" imgW="7370640" imgH="5499000">
            <p:pic>
              <p:nvPicPr>
                <p:cNvPr id="112643" name="ShockwaveFlash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5"/>
                <a:srcRect/>
                <a:stretch>
                  <a:fillRect/>
                </a:stretch>
              </p:blipFill>
              <p:spPr bwMode="auto">
                <a:xfrm>
                  <a:off x="4104584" y="664335"/>
                  <a:ext cx="7371799" cy="5497926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9525">
                      <a:noFill/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457523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690" name="Group 2"/>
          <p:cNvGrpSpPr>
            <a:grpSpLocks/>
          </p:cNvGrpSpPr>
          <p:nvPr/>
        </p:nvGrpSpPr>
        <p:grpSpPr bwMode="auto">
          <a:xfrm>
            <a:off x="3313942" y="565702"/>
            <a:ext cx="7848600" cy="3276600"/>
            <a:chOff x="432" y="480"/>
            <a:chExt cx="4944" cy="2064"/>
          </a:xfrm>
        </p:grpSpPr>
        <p:sp>
          <p:nvSpPr>
            <p:cNvPr id="114733" name="Rectangle 3"/>
            <p:cNvSpPr>
              <a:spLocks noChangeArrowheads="1"/>
            </p:cNvSpPr>
            <p:nvPr/>
          </p:nvSpPr>
          <p:spPr bwMode="auto">
            <a:xfrm>
              <a:off x="432" y="480"/>
              <a:ext cx="4944" cy="206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4" name="AutoShape 4"/>
            <p:cNvSpPr>
              <a:spLocks noChangeArrowheads="1"/>
            </p:cNvSpPr>
            <p:nvPr/>
          </p:nvSpPr>
          <p:spPr bwMode="auto">
            <a:xfrm>
              <a:off x="1200" y="1392"/>
              <a:ext cx="2400" cy="816"/>
            </a:xfrm>
            <a:prstGeom prst="cube">
              <a:avLst>
                <a:gd name="adj" fmla="val 82639"/>
              </a:avLst>
            </a:prstGeom>
            <a:solidFill>
              <a:srgbClr val="CCFFFF">
                <a:alpha val="50195"/>
              </a:srgbClr>
            </a:solidFill>
            <a:ln w="19050">
              <a:solidFill>
                <a:srgbClr val="6600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5" name="Line 5"/>
            <p:cNvSpPr>
              <a:spLocks noChangeShapeType="1"/>
            </p:cNvSpPr>
            <p:nvPr/>
          </p:nvSpPr>
          <p:spPr bwMode="auto">
            <a:xfrm flipH="1">
              <a:off x="1872" y="1536"/>
              <a:ext cx="1728" cy="0"/>
            </a:xfrm>
            <a:prstGeom prst="line">
              <a:avLst/>
            </a:prstGeom>
            <a:noFill/>
            <a:ln w="12700">
              <a:solidFill>
                <a:srgbClr val="6600FF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6" name="Line 6"/>
            <p:cNvSpPr>
              <a:spLocks noChangeShapeType="1"/>
            </p:cNvSpPr>
            <p:nvPr/>
          </p:nvSpPr>
          <p:spPr bwMode="auto">
            <a:xfrm flipV="1">
              <a:off x="1200" y="1536"/>
              <a:ext cx="672" cy="672"/>
            </a:xfrm>
            <a:prstGeom prst="line">
              <a:avLst/>
            </a:prstGeom>
            <a:noFill/>
            <a:ln w="12700">
              <a:solidFill>
                <a:srgbClr val="6600FF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7" name="Line 7"/>
            <p:cNvSpPr>
              <a:spLocks noChangeShapeType="1"/>
            </p:cNvSpPr>
            <p:nvPr/>
          </p:nvSpPr>
          <p:spPr bwMode="auto">
            <a:xfrm>
              <a:off x="1488" y="1152"/>
              <a:ext cx="0" cy="240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38" name="Line 8"/>
            <p:cNvSpPr>
              <a:spLocks noChangeShapeType="1"/>
            </p:cNvSpPr>
            <p:nvPr/>
          </p:nvSpPr>
          <p:spPr bwMode="auto">
            <a:xfrm flipV="1">
              <a:off x="1488" y="1536"/>
              <a:ext cx="0" cy="192"/>
            </a:xfrm>
            <a:prstGeom prst="line">
              <a:avLst/>
            </a:prstGeom>
            <a:noFill/>
            <a:ln w="12700">
              <a:solidFill>
                <a:srgbClr val="0000FF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1" name="Line 13"/>
            <p:cNvSpPr>
              <a:spLocks noChangeShapeType="1"/>
            </p:cNvSpPr>
            <p:nvPr/>
          </p:nvSpPr>
          <p:spPr bwMode="auto">
            <a:xfrm flipH="1">
              <a:off x="624" y="1392"/>
              <a:ext cx="672" cy="672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prstDash val="dash"/>
              <a:round/>
              <a:headEnd type="triangl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2" name="Line 14"/>
            <p:cNvSpPr>
              <a:spLocks noChangeShapeType="1"/>
            </p:cNvSpPr>
            <p:nvPr/>
          </p:nvSpPr>
          <p:spPr bwMode="auto">
            <a:xfrm flipH="1">
              <a:off x="1104" y="1776"/>
              <a:ext cx="384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3" name="Line 15"/>
            <p:cNvSpPr>
              <a:spLocks noChangeShapeType="1"/>
            </p:cNvSpPr>
            <p:nvPr/>
          </p:nvSpPr>
          <p:spPr bwMode="auto">
            <a:xfrm flipH="1">
              <a:off x="3264" y="1824"/>
              <a:ext cx="432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 type="none" w="sm" len="lg"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74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360" y="1824"/>
                  <a:ext cx="336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14744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360" y="1824"/>
                  <a:ext cx="336" cy="33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745" name="Line 17"/>
            <p:cNvSpPr>
              <a:spLocks noChangeShapeType="1"/>
            </p:cNvSpPr>
            <p:nvPr/>
          </p:nvSpPr>
          <p:spPr bwMode="auto">
            <a:xfrm flipH="1" flipV="1">
              <a:off x="1104" y="1536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6" name="Line 18"/>
            <p:cNvSpPr>
              <a:spLocks noChangeShapeType="1"/>
            </p:cNvSpPr>
            <p:nvPr/>
          </p:nvSpPr>
          <p:spPr bwMode="auto">
            <a:xfrm flipH="1">
              <a:off x="1104" y="1392"/>
              <a:ext cx="7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7" name="Line 19"/>
            <p:cNvSpPr>
              <a:spLocks noChangeShapeType="1"/>
            </p:cNvSpPr>
            <p:nvPr/>
          </p:nvSpPr>
          <p:spPr bwMode="auto">
            <a:xfrm flipH="1">
              <a:off x="528" y="2064"/>
              <a:ext cx="67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48" name="Line 20"/>
            <p:cNvSpPr>
              <a:spLocks noChangeShapeType="1"/>
            </p:cNvSpPr>
            <p:nvPr/>
          </p:nvSpPr>
          <p:spPr bwMode="auto">
            <a:xfrm>
              <a:off x="1872" y="1392"/>
              <a:ext cx="0" cy="144"/>
            </a:xfrm>
            <a:prstGeom prst="line">
              <a:avLst/>
            </a:prstGeom>
            <a:noFill/>
            <a:ln w="12700">
              <a:solidFill>
                <a:srgbClr val="6600FF"/>
              </a:solidFill>
              <a:prstDash val="dash"/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6438142" y="1556302"/>
            <a:ext cx="3429000" cy="2133600"/>
            <a:chOff x="2400" y="1104"/>
            <a:chExt cx="2160" cy="1344"/>
          </a:xfrm>
        </p:grpSpPr>
        <p:sp>
          <p:nvSpPr>
            <p:cNvPr id="114722" name="Line 23"/>
            <p:cNvSpPr>
              <a:spLocks noChangeShapeType="1"/>
            </p:cNvSpPr>
            <p:nvPr/>
          </p:nvSpPr>
          <p:spPr bwMode="auto">
            <a:xfrm flipV="1">
              <a:off x="3120" y="1152"/>
              <a:ext cx="18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23" name="Line 24"/>
            <p:cNvSpPr>
              <a:spLocks noChangeShapeType="1"/>
            </p:cNvSpPr>
            <p:nvPr/>
          </p:nvSpPr>
          <p:spPr bwMode="auto">
            <a:xfrm flipH="1">
              <a:off x="2400" y="2160"/>
              <a:ext cx="180" cy="24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lg"/>
              <a:tailEnd type="non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14724" name="Group 25"/>
            <p:cNvGrpSpPr>
              <a:grpSpLocks/>
            </p:cNvGrpSpPr>
            <p:nvPr/>
          </p:nvGrpSpPr>
          <p:grpSpPr bwMode="auto">
            <a:xfrm>
              <a:off x="2400" y="2352"/>
              <a:ext cx="1440" cy="96"/>
              <a:chOff x="2256" y="2544"/>
              <a:chExt cx="1536" cy="96"/>
            </a:xfrm>
          </p:grpSpPr>
          <p:sp>
            <p:nvSpPr>
              <p:cNvPr id="114731" name="Line 26"/>
              <p:cNvSpPr>
                <a:spLocks noChangeShapeType="1"/>
              </p:cNvSpPr>
              <p:nvPr/>
            </p:nvSpPr>
            <p:spPr bwMode="auto">
              <a:xfrm>
                <a:off x="2256" y="2592"/>
                <a:ext cx="144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732" name="Oval 27"/>
              <p:cNvSpPr>
                <a:spLocks noChangeArrowheads="1"/>
              </p:cNvSpPr>
              <p:nvPr/>
            </p:nvSpPr>
            <p:spPr bwMode="auto">
              <a:xfrm>
                <a:off x="3696" y="2544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4725" name="Group 28"/>
            <p:cNvGrpSpPr>
              <a:grpSpLocks/>
            </p:cNvGrpSpPr>
            <p:nvPr/>
          </p:nvGrpSpPr>
          <p:grpSpPr bwMode="auto">
            <a:xfrm>
              <a:off x="3300" y="1104"/>
              <a:ext cx="1260" cy="96"/>
              <a:chOff x="3408" y="1104"/>
              <a:chExt cx="1344" cy="96"/>
            </a:xfrm>
          </p:grpSpPr>
          <p:sp>
            <p:nvSpPr>
              <p:cNvPr id="114729" name="Line 29"/>
              <p:cNvSpPr>
                <a:spLocks noChangeShapeType="1"/>
              </p:cNvSpPr>
              <p:nvPr/>
            </p:nvSpPr>
            <p:spPr bwMode="auto">
              <a:xfrm>
                <a:off x="3408" y="1152"/>
                <a:ext cx="124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730" name="Oval 30"/>
              <p:cNvSpPr>
                <a:spLocks noChangeArrowheads="1"/>
              </p:cNvSpPr>
              <p:nvPr/>
            </p:nvSpPr>
            <p:spPr bwMode="auto">
              <a:xfrm>
                <a:off x="4656" y="1104"/>
                <a:ext cx="96" cy="9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4727" name="Line 32"/>
            <p:cNvSpPr>
              <a:spLocks noChangeShapeType="1"/>
            </p:cNvSpPr>
            <p:nvPr/>
          </p:nvSpPr>
          <p:spPr bwMode="auto">
            <a:xfrm flipV="1">
              <a:off x="3975" y="1152"/>
              <a:ext cx="315" cy="48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28" name="Line 33"/>
            <p:cNvSpPr>
              <a:spLocks noChangeShapeType="1"/>
            </p:cNvSpPr>
            <p:nvPr/>
          </p:nvSpPr>
          <p:spPr bwMode="auto">
            <a:xfrm flipH="1">
              <a:off x="3570" y="1920"/>
              <a:ext cx="270" cy="480"/>
            </a:xfrm>
            <a:prstGeom prst="line">
              <a:avLst/>
            </a:prstGeom>
            <a:noFill/>
            <a:ln w="34925">
              <a:solidFill>
                <a:srgbClr val="FF00FF"/>
              </a:solidFill>
              <a:round/>
              <a:headEnd/>
              <a:tailEnd type="triangle" w="sm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pPr algn="just"/>
              <a:endParaRPr lang="zh-CN" altLang="en-US" sz="280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114721" name="Text Box 36"/>
          <p:cNvSpPr txBox="1">
            <a:spLocks noChangeArrowheads="1"/>
          </p:cNvSpPr>
          <p:nvPr/>
        </p:nvSpPr>
        <p:spPr bwMode="auto">
          <a:xfrm>
            <a:off x="7645847" y="832401"/>
            <a:ext cx="1833661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尔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电压</a:t>
            </a:r>
          </a:p>
        </p:txBody>
      </p:sp>
      <p:grpSp>
        <p:nvGrpSpPr>
          <p:cNvPr id="8" name="Group 41"/>
          <p:cNvGrpSpPr>
            <a:grpSpLocks/>
          </p:cNvGrpSpPr>
          <p:nvPr/>
        </p:nvGrpSpPr>
        <p:grpSpPr bwMode="auto">
          <a:xfrm>
            <a:off x="8908292" y="5177393"/>
            <a:ext cx="2819400" cy="1143000"/>
            <a:chOff x="3552" y="3168"/>
            <a:chExt cx="1872" cy="720"/>
          </a:xfrm>
        </p:grpSpPr>
        <p:sp>
          <p:nvSpPr>
            <p:cNvPr id="42" name="Rectangle 42"/>
            <p:cNvSpPr>
              <a:spLocks noChangeArrowheads="1"/>
            </p:cNvSpPr>
            <p:nvPr/>
          </p:nvSpPr>
          <p:spPr bwMode="auto">
            <a:xfrm>
              <a:off x="3552" y="3168"/>
              <a:ext cx="1872" cy="720"/>
            </a:xfrm>
            <a:prstGeom prst="rect">
              <a:avLst/>
            </a:prstGeom>
            <a:gradFill rotWithShape="0">
              <a:gsLst>
                <a:gs pos="0">
                  <a:schemeClr val="accent1"/>
                </a:gs>
                <a:gs pos="50000">
                  <a:schemeClr val="bg1"/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chemeClr val="tx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just" eaLnBrk="1" hangingPunct="1">
                <a:defRPr/>
              </a:pPr>
              <a:endPara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14719" name="Rectangle 44"/>
            <p:cNvSpPr>
              <a:spLocks noChangeArrowheads="1"/>
            </p:cNvSpPr>
            <p:nvPr/>
          </p:nvSpPr>
          <p:spPr bwMode="auto">
            <a:xfrm>
              <a:off x="3608" y="3241"/>
              <a:ext cx="720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霍</a:t>
              </a:r>
              <a:r>
                <a:rPr lang="zh-CN" altLang="en-US" sz="2800" dirty="0">
                  <a:solidFill>
                    <a:srgbClr val="0000FF"/>
                  </a:solidFill>
                  <a:ea typeface="微软雅黑" panose="020B0503020204020204" pitchFamily="34" charset="-122"/>
                </a:rPr>
                <a:t>尔</a:t>
              </a: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系数</a:t>
              </a:r>
            </a:p>
          </p:txBody>
        </p:sp>
      </p:grpSp>
      <p:grpSp>
        <p:nvGrpSpPr>
          <p:cNvPr id="9" name="Group 45"/>
          <p:cNvGrpSpPr>
            <a:grpSpLocks/>
          </p:cNvGrpSpPr>
          <p:nvPr/>
        </p:nvGrpSpPr>
        <p:grpSpPr bwMode="auto">
          <a:xfrm>
            <a:off x="5785681" y="2394502"/>
            <a:ext cx="1109663" cy="523875"/>
            <a:chOff x="1989" y="1632"/>
            <a:chExt cx="699" cy="330"/>
          </a:xfrm>
        </p:grpSpPr>
        <p:sp>
          <p:nvSpPr>
            <p:cNvPr id="114711" name="Oval 46"/>
            <p:cNvSpPr>
              <a:spLocks noChangeArrowheads="1"/>
            </p:cNvSpPr>
            <p:nvPr/>
          </p:nvSpPr>
          <p:spPr bwMode="auto">
            <a:xfrm>
              <a:off x="2373" y="1680"/>
              <a:ext cx="192" cy="192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rgbClr val="FF0066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endParaRPr>
            </a:p>
          </p:txBody>
        </p:sp>
        <p:grpSp>
          <p:nvGrpSpPr>
            <p:cNvPr id="114712" name="Group 47"/>
            <p:cNvGrpSpPr>
              <a:grpSpLocks/>
            </p:cNvGrpSpPr>
            <p:nvPr/>
          </p:nvGrpSpPr>
          <p:grpSpPr bwMode="auto">
            <a:xfrm>
              <a:off x="1989" y="1632"/>
              <a:ext cx="699" cy="330"/>
              <a:chOff x="1989" y="1632"/>
              <a:chExt cx="699" cy="330"/>
            </a:xfrm>
          </p:grpSpPr>
          <p:sp>
            <p:nvSpPr>
              <p:cNvPr id="114713" name="Text Box 48"/>
              <p:cNvSpPr txBox="1">
                <a:spLocks noChangeArrowheads="1"/>
              </p:cNvSpPr>
              <p:nvPr/>
            </p:nvSpPr>
            <p:spPr bwMode="auto">
              <a:xfrm>
                <a:off x="2352" y="1632"/>
                <a:ext cx="33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4715" name="Line 50"/>
              <p:cNvSpPr>
                <a:spLocks noChangeShapeType="1"/>
              </p:cNvSpPr>
              <p:nvPr/>
            </p:nvSpPr>
            <p:spPr bwMode="auto">
              <a:xfrm flipH="1">
                <a:off x="1989" y="1776"/>
                <a:ext cx="384" cy="0"/>
              </a:xfrm>
              <a:prstGeom prst="line">
                <a:avLst/>
              </a:prstGeom>
              <a:noFill/>
              <a:ln w="38100">
                <a:solidFill>
                  <a:srgbClr val="FF3399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Group 52"/>
          <p:cNvGrpSpPr>
            <a:grpSpLocks/>
          </p:cNvGrpSpPr>
          <p:nvPr/>
        </p:nvGrpSpPr>
        <p:grpSpPr bwMode="auto">
          <a:xfrm>
            <a:off x="4495042" y="1861103"/>
            <a:ext cx="4838700" cy="1557338"/>
            <a:chOff x="1176" y="1305"/>
            <a:chExt cx="3048" cy="981"/>
          </a:xfrm>
        </p:grpSpPr>
        <p:sp>
          <p:nvSpPr>
            <p:cNvPr id="114709" name="Text Box 53"/>
            <p:cNvSpPr txBox="1">
              <a:spLocks noChangeArrowheads="1"/>
            </p:cNvSpPr>
            <p:nvPr/>
          </p:nvSpPr>
          <p:spPr bwMode="auto">
            <a:xfrm>
              <a:off x="1872" y="1305"/>
              <a:ext cx="235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+    +    +    +    +</a:t>
              </a:r>
            </a:p>
          </p:txBody>
        </p:sp>
        <p:sp>
          <p:nvSpPr>
            <p:cNvPr id="114710" name="Text Box 54"/>
            <p:cNvSpPr txBox="1">
              <a:spLocks noChangeArrowheads="1"/>
            </p:cNvSpPr>
            <p:nvPr/>
          </p:nvSpPr>
          <p:spPr bwMode="auto">
            <a:xfrm>
              <a:off x="1176" y="1956"/>
              <a:ext cx="259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rPr>
                <a:t> -     -     -      -      -</a:t>
              </a:r>
            </a:p>
          </p:txBody>
        </p:sp>
      </p:grpSp>
      <p:sp>
        <p:nvSpPr>
          <p:cNvPr id="114705" name="Line 59"/>
          <p:cNvSpPr>
            <a:spLocks noChangeShapeType="1"/>
          </p:cNvSpPr>
          <p:nvPr/>
        </p:nvSpPr>
        <p:spPr bwMode="auto">
          <a:xfrm flipV="1">
            <a:off x="6666742" y="2089702"/>
            <a:ext cx="457200" cy="457200"/>
          </a:xfrm>
          <a:prstGeom prst="line">
            <a:avLst/>
          </a:prstGeom>
          <a:noFill/>
          <a:ln w="38100">
            <a:solidFill>
              <a:srgbClr val="990099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6144448" y="893109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4448" y="893109"/>
                <a:ext cx="529312" cy="5754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矩形 65"/>
              <p:cNvSpPr/>
              <p:nvPr/>
            </p:nvSpPr>
            <p:spPr>
              <a:xfrm>
                <a:off x="6786115" y="1459063"/>
                <a:ext cx="69814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115" y="1459063"/>
                <a:ext cx="698140" cy="57547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5723777" y="3228722"/>
                <a:ext cx="59901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777" y="3228722"/>
                <a:ext cx="599010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6614169" y="2337460"/>
                <a:ext cx="48891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4169" y="2337460"/>
                <a:ext cx="488916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5246847" y="2273715"/>
                <a:ext cx="66755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6847" y="2273715"/>
                <a:ext cx="667554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9070219" y="591458"/>
                <a:ext cx="207883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0219" y="591458"/>
                <a:ext cx="2078838" cy="8989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8562678" y="2360024"/>
                <a:ext cx="72808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2678" y="2360024"/>
                <a:ext cx="728084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/>
              <p:cNvSpPr/>
              <p:nvPr/>
            </p:nvSpPr>
            <p:spPr>
              <a:xfrm>
                <a:off x="3757840" y="2163395"/>
                <a:ext cx="4859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3" name="矩形 7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840" y="2163395"/>
                <a:ext cx="485902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/>
              <p:cNvSpPr/>
              <p:nvPr/>
            </p:nvSpPr>
            <p:spPr>
              <a:xfrm>
                <a:off x="4842519" y="1811663"/>
                <a:ext cx="5038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4" name="矩形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519" y="1811663"/>
                <a:ext cx="50385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3618742" y="4114091"/>
                <a:ext cx="22140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42" y="4114091"/>
                <a:ext cx="221400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3618742" y="4854496"/>
                <a:ext cx="18042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42" y="4854496"/>
                <a:ext cx="1804276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3618742" y="5594902"/>
                <a:ext cx="20163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8742" y="5594902"/>
                <a:ext cx="20163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矩形 77"/>
              <p:cNvSpPr/>
              <p:nvPr/>
            </p:nvSpPr>
            <p:spPr>
              <a:xfrm>
                <a:off x="6692314" y="4189943"/>
                <a:ext cx="18871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𝑞𝑛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8" name="矩形 7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2314" y="4189943"/>
                <a:ext cx="1887119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8405891" y="4207674"/>
                <a:ext cx="185570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𝑞𝑛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𝑏𝑑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5891" y="4207674"/>
                <a:ext cx="1855701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 79"/>
              <p:cNvSpPr/>
              <p:nvPr/>
            </p:nvSpPr>
            <p:spPr>
              <a:xfrm>
                <a:off x="6673760" y="5315803"/>
                <a:ext cx="1815882" cy="9714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𝑛𝑞𝑑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0" name="矩形 7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760" y="5315803"/>
                <a:ext cx="1815882" cy="9714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矩形 80"/>
              <p:cNvSpPr/>
              <p:nvPr/>
            </p:nvSpPr>
            <p:spPr>
              <a:xfrm>
                <a:off x="9964474" y="5275224"/>
                <a:ext cx="1605119" cy="9743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𝑛𝑞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矩形 8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474" y="5275224"/>
                <a:ext cx="1605119" cy="97430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Line 11"/>
          <p:cNvSpPr>
            <a:spLocks noChangeShapeType="1"/>
          </p:cNvSpPr>
          <p:nvPr/>
        </p:nvSpPr>
        <p:spPr bwMode="auto">
          <a:xfrm flipV="1">
            <a:off x="6192080" y="1022902"/>
            <a:ext cx="0" cy="914400"/>
          </a:xfrm>
          <a:prstGeom prst="line">
            <a:avLst/>
          </a:prstGeom>
          <a:noFill/>
          <a:ln w="38100">
            <a:solidFill>
              <a:srgbClr val="D60093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2" name="Line 56"/>
          <p:cNvSpPr>
            <a:spLocks noChangeShapeType="1"/>
          </p:cNvSpPr>
          <p:nvPr/>
        </p:nvSpPr>
        <p:spPr bwMode="auto">
          <a:xfrm flipH="1">
            <a:off x="6063492" y="2775503"/>
            <a:ext cx="4572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 type="none" w="sm" len="lg"/>
            <a:tailEnd type="triangle" w="sm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981696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4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14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721" grpId="0"/>
      <p:bldP spid="114705" grpId="0" animBg="1"/>
      <p:bldP spid="64" grpId="0"/>
      <p:bldP spid="66" grpId="0"/>
      <p:bldP spid="67" grpId="0"/>
      <p:bldP spid="69" grpId="0"/>
      <p:bldP spid="70" grpId="0"/>
      <p:bldP spid="71" grpId="0"/>
      <p:bldP spid="72" grpId="0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61" grpId="0" animBg="1"/>
      <p:bldP spid="6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31"/>
          <p:cNvSpPr>
            <a:spLocks noChangeArrowheads="1"/>
          </p:cNvSpPr>
          <p:nvPr/>
        </p:nvSpPr>
        <p:spPr bwMode="auto">
          <a:xfrm>
            <a:off x="2726911" y="514350"/>
            <a:ext cx="4495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50000"/>
              </a:spcBef>
              <a:buClr>
                <a:srgbClr val="3333FF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FF0000"/>
                </a:solidFill>
                <a:ea typeface="微软雅黑" panose="020B0503020204020204" pitchFamily="34" charset="-122"/>
              </a:rPr>
              <a:t>尔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微软雅黑" panose="020B0503020204020204" pitchFamily="34" charset="-122"/>
              </a:rPr>
              <a:t>效应的应用</a:t>
            </a:r>
          </a:p>
        </p:txBody>
      </p:sp>
      <p:sp>
        <p:nvSpPr>
          <p:cNvPr id="115" name="Text Box 32"/>
          <p:cNvSpPr txBox="1">
            <a:spLocks noChangeArrowheads="1"/>
          </p:cNvSpPr>
          <p:nvPr/>
        </p:nvSpPr>
        <p:spPr bwMode="auto">
          <a:xfrm>
            <a:off x="2726911" y="4667045"/>
            <a:ext cx="2651126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2）</a:t>
            </a:r>
            <a:r>
              <a:rPr lang="zh-CN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测量磁场</a:t>
            </a: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6774" name="Text Box 35"/>
          <p:cNvSpPr txBox="1">
            <a:spLocks noChangeArrowheads="1"/>
          </p:cNvSpPr>
          <p:nvPr/>
        </p:nvSpPr>
        <p:spPr bwMode="auto">
          <a:xfrm>
            <a:off x="6128924" y="4681335"/>
            <a:ext cx="1928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霍</a:t>
            </a:r>
            <a:r>
              <a:rPr lang="zh-CN" altLang="en-US" sz="2800" dirty="0">
                <a:solidFill>
                  <a:srgbClr val="0000FF"/>
                </a:solidFill>
                <a:ea typeface="微软雅黑" panose="020B0503020204020204" pitchFamily="34" charset="-122"/>
              </a:rPr>
              <a:t>尔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电压</a:t>
            </a:r>
          </a:p>
        </p:txBody>
      </p:sp>
      <p:sp>
        <p:nvSpPr>
          <p:cNvPr id="119" name="Text Box 36"/>
          <p:cNvSpPr txBox="1">
            <a:spLocks noChangeArrowheads="1"/>
          </p:cNvSpPr>
          <p:nvPr/>
        </p:nvSpPr>
        <p:spPr bwMode="auto">
          <a:xfrm flipH="1">
            <a:off x="2726911" y="1085229"/>
            <a:ext cx="50292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1）</a:t>
            </a:r>
            <a:r>
              <a:rPr lang="zh-CN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判断半导体的类型</a:t>
            </a:r>
            <a:endParaRPr lang="zh-CN" altLang="en-US" sz="2800" dirty="0">
              <a:solidFill>
                <a:srgbClr val="0000FF"/>
              </a:solidFill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726911" y="5503660"/>
            <a:ext cx="8072438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eaLnBrk="1" hangingPunct="1">
              <a:defRPr/>
            </a:pPr>
            <a:r>
              <a:rPr kumimoji="1" lang="en-US" altLang="zh-CN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3</a:t>
            </a:r>
            <a:r>
              <a:rPr kumimoji="1"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）由测量霍尔系数可确定导电体中载流子浓度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939637" y="1721747"/>
            <a:ext cx="8229600" cy="2670178"/>
            <a:chOff x="2939637" y="1721747"/>
            <a:chExt cx="8229600" cy="2670178"/>
          </a:xfrm>
        </p:grpSpPr>
        <p:grpSp>
          <p:nvGrpSpPr>
            <p:cNvPr id="2" name="Group 2"/>
            <p:cNvGrpSpPr>
              <a:grpSpLocks/>
            </p:cNvGrpSpPr>
            <p:nvPr/>
          </p:nvGrpSpPr>
          <p:grpSpPr bwMode="auto">
            <a:xfrm>
              <a:off x="2939637" y="1724925"/>
              <a:ext cx="8229600" cy="2667000"/>
              <a:chOff x="336" y="1248"/>
              <a:chExt cx="5184" cy="1680"/>
            </a:xfrm>
          </p:grpSpPr>
          <p:sp>
            <p:nvSpPr>
              <p:cNvPr id="116775" name="Rectangle 3"/>
              <p:cNvSpPr>
                <a:spLocks noChangeArrowheads="1"/>
              </p:cNvSpPr>
              <p:nvPr/>
            </p:nvSpPr>
            <p:spPr bwMode="auto">
              <a:xfrm>
                <a:off x="336" y="1248"/>
                <a:ext cx="5184" cy="1680"/>
              </a:xfrm>
              <a:prstGeom prst="rect">
                <a:avLst/>
              </a:prstGeom>
              <a:noFill/>
              <a:ln w="9525">
                <a:solidFill>
                  <a:schemeClr val="tx2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76" name="Line 4"/>
              <p:cNvSpPr>
                <a:spLocks noChangeShapeType="1"/>
              </p:cNvSpPr>
              <p:nvPr/>
            </p:nvSpPr>
            <p:spPr bwMode="auto">
              <a:xfrm flipH="1">
                <a:off x="528" y="2016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6777" name="Group 5"/>
              <p:cNvGrpSpPr>
                <a:grpSpLocks/>
              </p:cNvGrpSpPr>
              <p:nvPr/>
            </p:nvGrpSpPr>
            <p:grpSpPr bwMode="auto">
              <a:xfrm>
                <a:off x="672" y="1776"/>
                <a:ext cx="1392" cy="528"/>
                <a:chOff x="1536" y="2352"/>
                <a:chExt cx="1392" cy="528"/>
              </a:xfrm>
            </p:grpSpPr>
            <p:sp>
              <p:nvSpPr>
                <p:cNvPr id="116799" name="AutoShape 6"/>
                <p:cNvSpPr>
                  <a:spLocks noChangeArrowheads="1"/>
                </p:cNvSpPr>
                <p:nvPr/>
              </p:nvSpPr>
              <p:spPr bwMode="auto">
                <a:xfrm>
                  <a:off x="1536" y="2352"/>
                  <a:ext cx="1392" cy="528"/>
                </a:xfrm>
                <a:prstGeom prst="cube">
                  <a:avLst>
                    <a:gd name="adj" fmla="val 70644"/>
                  </a:avLst>
                </a:prstGeom>
                <a:gradFill rotWithShape="0">
                  <a:gsLst>
                    <a:gs pos="0">
                      <a:schemeClr val="accent2"/>
                    </a:gs>
                    <a:gs pos="100000">
                      <a:schemeClr val="bg1"/>
                    </a:gs>
                  </a:gsLst>
                  <a:lin ang="5400000" scaled="1"/>
                </a:gradFill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800" name="Line 7"/>
                <p:cNvSpPr>
                  <a:spLocks noChangeShapeType="1"/>
                </p:cNvSpPr>
                <p:nvPr/>
              </p:nvSpPr>
              <p:spPr bwMode="auto">
                <a:xfrm flipH="1">
                  <a:off x="1920" y="2496"/>
                  <a:ext cx="1008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801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1536" y="2496"/>
                  <a:ext cx="384" cy="38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802" name="Line 9"/>
                <p:cNvSpPr>
                  <a:spLocks noChangeShapeType="1"/>
                </p:cNvSpPr>
                <p:nvPr/>
              </p:nvSpPr>
              <p:spPr bwMode="auto">
                <a:xfrm>
                  <a:off x="1920" y="2352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16778" name="Line 10"/>
              <p:cNvSpPr>
                <a:spLocks noChangeShapeType="1"/>
              </p:cNvSpPr>
              <p:nvPr/>
            </p:nvSpPr>
            <p:spPr bwMode="auto">
              <a:xfrm flipH="1">
                <a:off x="1872" y="2064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Oval 12"/>
              <p:cNvSpPr>
                <a:spLocks noChangeArrowheads="1"/>
              </p:cNvSpPr>
              <p:nvPr/>
            </p:nvSpPr>
            <p:spPr bwMode="auto">
              <a:xfrm>
                <a:off x="1444" y="1968"/>
                <a:ext cx="144" cy="144"/>
              </a:xfrm>
              <a:prstGeom prst="ellipse">
                <a:avLst/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accent1">
                      <a:gamma/>
                      <a:shade val="76078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just" eaLnBrk="1" hangingPunct="1">
                  <a:defRPr/>
                </a:pPr>
                <a:endParaRPr kumimoji="1"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1" name="Text Box 13"/>
              <p:cNvSpPr txBox="1">
                <a:spLocks noChangeArrowheads="1"/>
              </p:cNvSpPr>
              <p:nvPr/>
            </p:nvSpPr>
            <p:spPr bwMode="auto">
              <a:xfrm>
                <a:off x="1392" y="1872"/>
                <a:ext cx="576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6782" name="Freeform 14"/>
              <p:cNvSpPr>
                <a:spLocks/>
              </p:cNvSpPr>
              <p:nvPr/>
            </p:nvSpPr>
            <p:spPr bwMode="auto">
              <a:xfrm>
                <a:off x="1156" y="2016"/>
                <a:ext cx="308" cy="1"/>
              </a:xfrm>
              <a:custGeom>
                <a:avLst/>
                <a:gdLst>
                  <a:gd name="T0" fmla="*/ 308 w 308"/>
                  <a:gd name="T1" fmla="*/ 0 h 1"/>
                  <a:gd name="T2" fmla="*/ 0 w 308"/>
                  <a:gd name="T3" fmla="*/ 1 h 1"/>
                  <a:gd name="T4" fmla="*/ 0 60000 65536"/>
                  <a:gd name="T5" fmla="*/ 0 60000 65536"/>
                  <a:gd name="T6" fmla="*/ 0 w 308"/>
                  <a:gd name="T7" fmla="*/ 0 h 1"/>
                  <a:gd name="T8" fmla="*/ 308 w 308"/>
                  <a:gd name="T9" fmla="*/ 1 h 1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08" h="1">
                    <a:moveTo>
                      <a:pt x="308" y="0"/>
                    </a:moveTo>
                    <a:lnTo>
                      <a:pt x="0" y="1"/>
                    </a:lnTo>
                  </a:path>
                </a:pathLst>
              </a:custGeom>
              <a:noFill/>
              <a:ln w="28575">
                <a:solidFill>
                  <a:srgbClr val="FF00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3" name="Line 15"/>
              <p:cNvSpPr>
                <a:spLocks noChangeShapeType="1"/>
              </p:cNvSpPr>
              <p:nvPr/>
            </p:nvSpPr>
            <p:spPr bwMode="auto">
              <a:xfrm flipV="1">
                <a:off x="1536" y="1728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008E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4" name="Text Box 16"/>
              <p:cNvSpPr txBox="1">
                <a:spLocks noChangeArrowheads="1"/>
              </p:cNvSpPr>
              <p:nvPr/>
            </p:nvSpPr>
            <p:spPr bwMode="auto">
              <a:xfrm>
                <a:off x="1056" y="1688"/>
                <a:ext cx="1488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   +    +</a:t>
                </a:r>
              </a:p>
            </p:txBody>
          </p:sp>
          <p:sp>
            <p:nvSpPr>
              <p:cNvPr id="116785" name="Text Box 17"/>
              <p:cNvSpPr txBox="1">
                <a:spLocks noChangeArrowheads="1"/>
              </p:cNvSpPr>
              <p:nvPr/>
            </p:nvSpPr>
            <p:spPr bwMode="auto">
              <a:xfrm>
                <a:off x="768" y="2035"/>
                <a:ext cx="1536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   -   -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786" name="Text Box 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2" y="2592"/>
                    <a:ext cx="1680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oMath>
                    </a14:m>
                    <a:r>
                      <a:rPr lang="zh-CN" altLang="zh-CN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型半导体</a:t>
                    </a:r>
                  </a:p>
                </p:txBody>
              </p:sp>
            </mc:Choice>
            <mc:Fallback xmlns="">
              <p:sp>
                <p:nvSpPr>
                  <p:cNvPr id="116786" name="Text Box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672" y="2592"/>
                    <a:ext cx="1680" cy="32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t="-12941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787" name="Freeform 19"/>
              <p:cNvSpPr>
                <a:spLocks/>
              </p:cNvSpPr>
              <p:nvPr/>
            </p:nvSpPr>
            <p:spPr bwMode="auto">
              <a:xfrm>
                <a:off x="1488" y="2256"/>
                <a:ext cx="672" cy="192"/>
              </a:xfrm>
              <a:custGeom>
                <a:avLst/>
                <a:gdLst>
                  <a:gd name="T0" fmla="*/ 144 w 672"/>
                  <a:gd name="T1" fmla="*/ 0 h 192"/>
                  <a:gd name="T2" fmla="*/ 0 w 672"/>
                  <a:gd name="T3" fmla="*/ 192 h 192"/>
                  <a:gd name="T4" fmla="*/ 672 w 672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672"/>
                  <a:gd name="T10" fmla="*/ 0 h 192"/>
                  <a:gd name="T11" fmla="*/ 672 w 672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2" h="192">
                    <a:moveTo>
                      <a:pt x="144" y="0"/>
                    </a:moveTo>
                    <a:lnTo>
                      <a:pt x="0" y="192"/>
                    </a:lnTo>
                    <a:lnTo>
                      <a:pt x="672" y="19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8" name="Freeform 20"/>
              <p:cNvSpPr>
                <a:spLocks/>
              </p:cNvSpPr>
              <p:nvPr/>
            </p:nvSpPr>
            <p:spPr bwMode="auto">
              <a:xfrm>
                <a:off x="2016" y="1632"/>
                <a:ext cx="624" cy="144"/>
              </a:xfrm>
              <a:custGeom>
                <a:avLst/>
                <a:gdLst>
                  <a:gd name="T0" fmla="*/ 0 w 624"/>
                  <a:gd name="T1" fmla="*/ 144 h 144"/>
                  <a:gd name="T2" fmla="*/ 144 w 624"/>
                  <a:gd name="T3" fmla="*/ 0 h 144"/>
                  <a:gd name="T4" fmla="*/ 624 w 624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144"/>
                  <a:gd name="T11" fmla="*/ 624 w 624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144">
                    <a:moveTo>
                      <a:pt x="0" y="144"/>
                    </a:moveTo>
                    <a:lnTo>
                      <a:pt x="144" y="0"/>
                    </a:lnTo>
                    <a:lnTo>
                      <a:pt x="624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89" name="Text Box 21"/>
              <p:cNvSpPr txBox="1">
                <a:spLocks noChangeArrowheads="1"/>
              </p:cNvSpPr>
              <p:nvPr/>
            </p:nvSpPr>
            <p:spPr bwMode="auto">
              <a:xfrm>
                <a:off x="2544" y="1488"/>
                <a:ext cx="240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6790" name="Text Box 22"/>
              <p:cNvSpPr txBox="1">
                <a:spLocks noChangeArrowheads="1"/>
              </p:cNvSpPr>
              <p:nvPr/>
            </p:nvSpPr>
            <p:spPr bwMode="auto">
              <a:xfrm>
                <a:off x="1968" y="2304"/>
                <a:ext cx="28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</a:t>
                </a:r>
              </a:p>
            </p:txBody>
          </p:sp>
          <p:sp>
            <p:nvSpPr>
              <p:cNvPr id="116797" name="Line 25"/>
              <p:cNvSpPr>
                <a:spLocks noChangeShapeType="1"/>
              </p:cNvSpPr>
              <p:nvPr/>
            </p:nvSpPr>
            <p:spPr bwMode="auto">
              <a:xfrm flipV="1">
                <a:off x="1536" y="1384"/>
                <a:ext cx="0" cy="346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93" name="Line 27"/>
              <p:cNvSpPr>
                <a:spLocks noChangeShapeType="1"/>
              </p:cNvSpPr>
              <p:nvPr/>
            </p:nvSpPr>
            <p:spPr bwMode="auto">
              <a:xfrm flipH="1">
                <a:off x="2016" y="2112"/>
                <a:ext cx="240" cy="336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94" name="Line 28"/>
              <p:cNvSpPr>
                <a:spLocks noChangeShapeType="1"/>
              </p:cNvSpPr>
              <p:nvPr/>
            </p:nvSpPr>
            <p:spPr bwMode="auto">
              <a:xfrm flipV="1">
                <a:off x="2352" y="1632"/>
                <a:ext cx="192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" name="Group 37"/>
            <p:cNvGrpSpPr>
              <a:grpSpLocks/>
            </p:cNvGrpSpPr>
            <p:nvPr/>
          </p:nvGrpSpPr>
          <p:grpSpPr bwMode="auto">
            <a:xfrm>
              <a:off x="7375112" y="1793186"/>
              <a:ext cx="3505200" cy="2576513"/>
              <a:chOff x="3264" y="1296"/>
              <a:chExt cx="2208" cy="1623"/>
            </a:xfrm>
          </p:grpSpPr>
          <p:sp>
            <p:nvSpPr>
              <p:cNvPr id="116745" name="Line 38"/>
              <p:cNvSpPr>
                <a:spLocks noChangeShapeType="1"/>
              </p:cNvSpPr>
              <p:nvPr/>
            </p:nvSpPr>
            <p:spPr bwMode="auto">
              <a:xfrm flipV="1">
                <a:off x="3984" y="1680"/>
                <a:ext cx="240" cy="240"/>
              </a:xfrm>
              <a:prstGeom prst="line">
                <a:avLst/>
              </a:prstGeom>
              <a:noFill/>
              <a:ln w="28575">
                <a:solidFill>
                  <a:srgbClr val="008E00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47" name="Rectangle 40"/>
              <p:cNvSpPr>
                <a:spLocks noChangeArrowheads="1"/>
              </p:cNvSpPr>
              <p:nvPr/>
            </p:nvSpPr>
            <p:spPr bwMode="auto">
              <a:xfrm>
                <a:off x="3456" y="2016"/>
                <a:ext cx="158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   +   +</a:t>
                </a:r>
              </a:p>
            </p:txBody>
          </p:sp>
          <p:sp>
            <p:nvSpPr>
              <p:cNvPr id="116748" name="Rectangle 41"/>
              <p:cNvSpPr>
                <a:spLocks noChangeArrowheads="1"/>
              </p:cNvSpPr>
              <p:nvPr/>
            </p:nvSpPr>
            <p:spPr bwMode="auto">
              <a:xfrm>
                <a:off x="3792" y="1593"/>
                <a:ext cx="1344" cy="3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     -    -      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749" name="Rectangle 42"/>
                  <p:cNvSpPr>
                    <a:spLocks noChangeArrowheads="1"/>
                  </p:cNvSpPr>
                  <p:nvPr/>
                </p:nvSpPr>
                <p:spPr bwMode="auto">
                  <a:xfrm>
                    <a:off x="3610" y="2592"/>
                    <a:ext cx="1814" cy="32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>
                    <a:spAutoFit/>
                  </a:bodyPr>
                  <a:lstStyle>
                    <a:lvl1pPr>
                      <a:spcBef>
                        <a:spcPct val="20000"/>
                      </a:spcBef>
                      <a:buClr>
                        <a:schemeClr val="tx2"/>
                      </a:buClr>
                      <a:buSzPct val="65000"/>
                      <a:buFont typeface="Wingdings" panose="05000000000000000000" pitchFamily="2" charset="2"/>
                      <a:buChar char="v"/>
                      <a:defRPr kumimoji="1" sz="32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1pPr>
                    <a:lvl2pPr marL="742950" indent="-285750">
                      <a:spcBef>
                        <a:spcPct val="20000"/>
                      </a:spcBef>
                      <a:buChar char="–"/>
                      <a:defRPr kumimoji="1" sz="28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2pPr>
                    <a:lvl3pPr marL="1143000" indent="-228600">
                      <a:spcBef>
                        <a:spcPct val="20000"/>
                      </a:spcBef>
                      <a:buChar char="•"/>
                      <a:defRPr kumimoji="1"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3pPr>
                    <a:lvl4pPr marL="1600200" indent="-228600">
                      <a:spcBef>
                        <a:spcPct val="20000"/>
                      </a:spcBef>
                      <a:buChar char="–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4pPr>
                    <a:lvl5pPr marL="2057400" indent="-228600">
                      <a:spcBef>
                        <a:spcPct val="20000"/>
                      </a:spcBef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SzPct val="65000"/>
                      <a:buChar char="•"/>
                      <a:defRPr kumimoji="1" sz="20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just" eaLnBrk="1" hangingPunct="1">
                      <a:spcBef>
                        <a:spcPct val="50000"/>
                      </a:spcBef>
                      <a:buClrTx/>
                      <a:buSzTx/>
                      <a:buFontTx/>
                      <a:buNone/>
                    </a:pPr>
                    <a14:m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oMath>
                    </a14:m>
                    <a:r>
                      <a:rPr lang="zh-CN" altLang="zh-CN" sz="2800" dirty="0">
                        <a:solidFill>
                          <a:srgbClr val="0000FF"/>
                        </a:solidFill>
                        <a:latin typeface="+mn-lt"/>
                        <a:ea typeface="微软雅黑" panose="020B0503020204020204" pitchFamily="34" charset="-122"/>
                      </a:rPr>
                      <a:t>型半导体</a:t>
                    </a:r>
                    <a:endPara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endParaRPr>
                  </a:p>
                </p:txBody>
              </p:sp>
            </mc:Choice>
            <mc:Fallback xmlns="">
              <p:sp>
                <p:nvSpPr>
                  <p:cNvPr id="116749" name="Rectangle 4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610" y="2592"/>
                    <a:ext cx="1814" cy="32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2941" b="-32941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6750" name="Freeform 43"/>
              <p:cNvSpPr>
                <a:spLocks/>
              </p:cNvSpPr>
              <p:nvPr/>
            </p:nvSpPr>
            <p:spPr bwMode="auto">
              <a:xfrm>
                <a:off x="4176" y="2208"/>
                <a:ext cx="672" cy="192"/>
              </a:xfrm>
              <a:custGeom>
                <a:avLst/>
                <a:gdLst>
                  <a:gd name="T0" fmla="*/ 144 w 672"/>
                  <a:gd name="T1" fmla="*/ 0 h 192"/>
                  <a:gd name="T2" fmla="*/ 0 w 672"/>
                  <a:gd name="T3" fmla="*/ 192 h 192"/>
                  <a:gd name="T4" fmla="*/ 672 w 672"/>
                  <a:gd name="T5" fmla="*/ 192 h 192"/>
                  <a:gd name="T6" fmla="*/ 0 60000 65536"/>
                  <a:gd name="T7" fmla="*/ 0 60000 65536"/>
                  <a:gd name="T8" fmla="*/ 0 60000 65536"/>
                  <a:gd name="T9" fmla="*/ 0 w 672"/>
                  <a:gd name="T10" fmla="*/ 0 h 192"/>
                  <a:gd name="T11" fmla="*/ 672 w 672"/>
                  <a:gd name="T12" fmla="*/ 192 h 19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72" h="192">
                    <a:moveTo>
                      <a:pt x="144" y="0"/>
                    </a:moveTo>
                    <a:lnTo>
                      <a:pt x="0" y="192"/>
                    </a:lnTo>
                    <a:lnTo>
                      <a:pt x="672" y="192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51" name="Freeform 44"/>
              <p:cNvSpPr>
                <a:spLocks/>
              </p:cNvSpPr>
              <p:nvPr/>
            </p:nvSpPr>
            <p:spPr bwMode="auto">
              <a:xfrm>
                <a:off x="4704" y="1584"/>
                <a:ext cx="624" cy="144"/>
              </a:xfrm>
              <a:custGeom>
                <a:avLst/>
                <a:gdLst>
                  <a:gd name="T0" fmla="*/ 0 w 624"/>
                  <a:gd name="T1" fmla="*/ 144 h 144"/>
                  <a:gd name="T2" fmla="*/ 144 w 624"/>
                  <a:gd name="T3" fmla="*/ 0 h 144"/>
                  <a:gd name="T4" fmla="*/ 624 w 624"/>
                  <a:gd name="T5" fmla="*/ 0 h 144"/>
                  <a:gd name="T6" fmla="*/ 0 60000 65536"/>
                  <a:gd name="T7" fmla="*/ 0 60000 65536"/>
                  <a:gd name="T8" fmla="*/ 0 60000 65536"/>
                  <a:gd name="T9" fmla="*/ 0 w 624"/>
                  <a:gd name="T10" fmla="*/ 0 h 144"/>
                  <a:gd name="T11" fmla="*/ 624 w 624"/>
                  <a:gd name="T12" fmla="*/ 144 h 14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24" h="144">
                    <a:moveTo>
                      <a:pt x="0" y="144"/>
                    </a:moveTo>
                    <a:lnTo>
                      <a:pt x="144" y="0"/>
                    </a:lnTo>
                    <a:lnTo>
                      <a:pt x="624" y="0"/>
                    </a:lnTo>
                  </a:path>
                </a:pathLst>
              </a:cu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6753" name="Group 46"/>
              <p:cNvGrpSpPr>
                <a:grpSpLocks/>
              </p:cNvGrpSpPr>
              <p:nvPr/>
            </p:nvGrpSpPr>
            <p:grpSpPr bwMode="auto">
              <a:xfrm>
                <a:off x="3408" y="1721"/>
                <a:ext cx="1392" cy="528"/>
                <a:chOff x="1536" y="2352"/>
                <a:chExt cx="1392" cy="528"/>
              </a:xfrm>
            </p:grpSpPr>
            <p:sp>
              <p:nvSpPr>
                <p:cNvPr id="116769" name="AutoShape 47"/>
                <p:cNvSpPr>
                  <a:spLocks noChangeArrowheads="1"/>
                </p:cNvSpPr>
                <p:nvPr/>
              </p:nvSpPr>
              <p:spPr bwMode="auto">
                <a:xfrm>
                  <a:off x="1536" y="2352"/>
                  <a:ext cx="1392" cy="528"/>
                </a:xfrm>
                <a:prstGeom prst="cube">
                  <a:avLst>
                    <a:gd name="adj" fmla="val 70644"/>
                  </a:avLst>
                </a:prstGeom>
                <a:noFill/>
                <a:ln w="1905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70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1920" y="2496"/>
                  <a:ext cx="1008" cy="0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71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1536" y="2496"/>
                  <a:ext cx="384" cy="38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72" name="Line 50"/>
                <p:cNvSpPr>
                  <a:spLocks noChangeShapeType="1"/>
                </p:cNvSpPr>
                <p:nvPr/>
              </p:nvSpPr>
              <p:spPr bwMode="auto">
                <a:xfrm>
                  <a:off x="1920" y="2352"/>
                  <a:ext cx="0" cy="144"/>
                </a:xfrm>
                <a:prstGeom prst="line">
                  <a:avLst/>
                </a:prstGeom>
                <a:noFill/>
                <a:ln w="19050">
                  <a:solidFill>
                    <a:srgbClr val="0000FF"/>
                  </a:solidFill>
                  <a:prstDash val="dash"/>
                  <a:round/>
                  <a:headEnd type="none" w="sm" len="lg"/>
                  <a:tailEnd type="none" w="sm" len="lg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16754" name="Group 51"/>
              <p:cNvGrpSpPr>
                <a:grpSpLocks/>
              </p:cNvGrpSpPr>
              <p:nvPr/>
            </p:nvGrpSpPr>
            <p:grpSpPr bwMode="auto">
              <a:xfrm>
                <a:off x="3888" y="1817"/>
                <a:ext cx="144" cy="327"/>
                <a:chOff x="3888" y="1817"/>
                <a:chExt cx="144" cy="327"/>
              </a:xfrm>
            </p:grpSpPr>
            <p:sp>
              <p:nvSpPr>
                <p:cNvPr id="143" name="Oval 52"/>
                <p:cNvSpPr>
                  <a:spLocks noChangeArrowheads="1"/>
                </p:cNvSpPr>
                <p:nvPr/>
              </p:nvSpPr>
              <p:spPr bwMode="auto">
                <a:xfrm>
                  <a:off x="3888" y="1920"/>
                  <a:ext cx="144" cy="144"/>
                </a:xfrm>
                <a:prstGeom prst="ellipse">
                  <a:avLst/>
                </a:prstGeom>
                <a:gradFill rotWithShape="0">
                  <a:gsLst>
                    <a:gs pos="0">
                      <a:schemeClr val="accent1"/>
                    </a:gs>
                    <a:gs pos="100000">
                      <a:schemeClr val="accent1">
                        <a:gamma/>
                        <a:shade val="76471"/>
                        <a:invGamma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just" eaLnBrk="1" hangingPunct="1">
                    <a:defRPr/>
                  </a:pPr>
                  <a:endParaRPr kumimoji="1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768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3888" y="1817"/>
                  <a:ext cx="144" cy="32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微软雅黑" panose="020B0503020204020204" pitchFamily="34" charset="-122"/>
                    </a:rPr>
                    <a:t>-</a:t>
                  </a:r>
                </a:p>
              </p:txBody>
            </p:sp>
          </p:grpSp>
          <p:sp>
            <p:nvSpPr>
              <p:cNvPr id="116755" name="Line 54"/>
              <p:cNvSpPr>
                <a:spLocks noChangeShapeType="1"/>
              </p:cNvSpPr>
              <p:nvPr/>
            </p:nvSpPr>
            <p:spPr bwMode="auto">
              <a:xfrm>
                <a:off x="4032" y="2009"/>
                <a:ext cx="288" cy="0"/>
              </a:xfrm>
              <a:prstGeom prst="line">
                <a:avLst/>
              </a:prstGeom>
              <a:noFill/>
              <a:ln w="28575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56" name="Line 55"/>
              <p:cNvSpPr>
                <a:spLocks noChangeShapeType="1"/>
              </p:cNvSpPr>
              <p:nvPr/>
            </p:nvSpPr>
            <p:spPr bwMode="auto">
              <a:xfrm flipH="1">
                <a:off x="3264" y="1961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57" name="Line 56"/>
              <p:cNvSpPr>
                <a:spLocks noChangeShapeType="1"/>
              </p:cNvSpPr>
              <p:nvPr/>
            </p:nvSpPr>
            <p:spPr bwMode="auto">
              <a:xfrm flipH="1">
                <a:off x="4608" y="2009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65" name="Line 58"/>
              <p:cNvSpPr>
                <a:spLocks noChangeShapeType="1"/>
              </p:cNvSpPr>
              <p:nvPr/>
            </p:nvSpPr>
            <p:spPr bwMode="auto">
              <a:xfrm flipV="1">
                <a:off x="4416" y="1296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D60093"/>
                </a:solidFill>
                <a:round/>
                <a:headEnd type="none" w="sm" len="lg"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60" name="Text Box 61"/>
              <p:cNvSpPr txBox="1">
                <a:spLocks noChangeArrowheads="1"/>
              </p:cNvSpPr>
              <p:nvPr/>
            </p:nvSpPr>
            <p:spPr bwMode="auto">
              <a:xfrm>
                <a:off x="4848" y="2256"/>
                <a:ext cx="288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+</a:t>
                </a:r>
              </a:p>
            </p:txBody>
          </p:sp>
          <p:sp>
            <p:nvSpPr>
              <p:cNvPr id="116761" name="Text Box 62"/>
              <p:cNvSpPr txBox="1">
                <a:spLocks noChangeArrowheads="1"/>
              </p:cNvSpPr>
              <p:nvPr/>
            </p:nvSpPr>
            <p:spPr bwMode="auto">
              <a:xfrm>
                <a:off x="5280" y="1411"/>
                <a:ext cx="192" cy="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-</a:t>
                </a:r>
              </a:p>
            </p:txBody>
          </p:sp>
          <p:sp>
            <p:nvSpPr>
              <p:cNvPr id="116762" name="Line 63"/>
              <p:cNvSpPr>
                <a:spLocks noChangeShapeType="1"/>
              </p:cNvSpPr>
              <p:nvPr/>
            </p:nvSpPr>
            <p:spPr bwMode="auto">
              <a:xfrm flipV="1">
                <a:off x="5040" y="1584"/>
                <a:ext cx="192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6763" name="Line 64"/>
              <p:cNvSpPr>
                <a:spLocks noChangeShapeType="1"/>
              </p:cNvSpPr>
              <p:nvPr/>
            </p:nvSpPr>
            <p:spPr bwMode="auto">
              <a:xfrm flipH="1">
                <a:off x="4752" y="2112"/>
                <a:ext cx="192" cy="288"/>
              </a:xfrm>
              <a:prstGeom prst="line">
                <a:avLst/>
              </a:prstGeom>
              <a:noFill/>
              <a:ln w="28575">
                <a:solidFill>
                  <a:srgbClr val="FF33CC"/>
                </a:solidFill>
                <a:round/>
                <a:headEnd/>
                <a:tailEnd type="triangl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矩形 66"/>
                <p:cNvSpPr/>
                <p:nvPr/>
              </p:nvSpPr>
              <p:spPr>
                <a:xfrm>
                  <a:off x="4383588" y="1807063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矩形 6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3588" y="1807063"/>
                  <a:ext cx="529312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矩形 67"/>
                <p:cNvSpPr/>
                <p:nvPr/>
              </p:nvSpPr>
              <p:spPr>
                <a:xfrm>
                  <a:off x="5037265" y="1979605"/>
                  <a:ext cx="6981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矩形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7265" y="1979605"/>
                  <a:ext cx="698140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3704584" y="2634761"/>
                  <a:ext cx="6675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584" y="2634761"/>
                  <a:ext cx="66755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5857461" y="2697924"/>
                  <a:ext cx="7280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7461" y="2697924"/>
                  <a:ext cx="72808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7285040" y="2418905"/>
                  <a:ext cx="533400" cy="523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85040" y="2418905"/>
                  <a:ext cx="533400" cy="52387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3176164" y="2471166"/>
                  <a:ext cx="533400" cy="5238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5000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altLang="zh-CN" sz="2800" i="1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2" name="Text 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76164" y="2471166"/>
                  <a:ext cx="533400" cy="52387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9127713" y="1721747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7713" y="1721747"/>
                  <a:ext cx="529312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8509917" y="1866450"/>
                  <a:ext cx="6981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9917" y="1866450"/>
                  <a:ext cx="698140" cy="575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831903" y="2497821"/>
                  <a:ext cx="66755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1903" y="2497821"/>
                  <a:ext cx="667554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9877590" y="2641566"/>
                  <a:ext cx="7280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7590" y="2641566"/>
                  <a:ext cx="728084" cy="5232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矩形 76"/>
              <p:cNvSpPr/>
              <p:nvPr/>
            </p:nvSpPr>
            <p:spPr>
              <a:xfrm>
                <a:off x="7679912" y="4445945"/>
                <a:ext cx="2078838" cy="8989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f>
                        <m:f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7" name="矩形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912" y="4445945"/>
                <a:ext cx="2078838" cy="89896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70580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6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6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739" grpId="0"/>
      <p:bldP spid="115" grpId="0"/>
      <p:bldP spid="116774" grpId="0"/>
      <p:bldP spid="119" grpId="0"/>
      <p:bldP spid="66" grpId="0"/>
      <p:bldP spid="7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2428082" y="674111"/>
            <a:ext cx="7770812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0619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安培力和洛仑兹力本质上都是磁场对运动电荷的作用。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55910" y="2034940"/>
            <a:ext cx="5453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✓</a:t>
            </a:r>
          </a:p>
        </p:txBody>
      </p:sp>
      <p:sp>
        <p:nvSpPr>
          <p:cNvPr id="8" name="TextBox 25"/>
          <p:cNvSpPr txBox="1">
            <a:spLocks noChangeArrowheads="1"/>
          </p:cNvSpPr>
          <p:nvPr/>
        </p:nvSpPr>
        <p:spPr bwMode="auto">
          <a:xfrm>
            <a:off x="2428082" y="3757276"/>
            <a:ext cx="800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>
            <a:defPPr>
              <a:defRPr lang="zh-CN"/>
            </a:defPPr>
            <a:lvl1pPr>
              <a:defRPr kumimoji="1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0620</a:t>
            </a:r>
            <a:r>
              <a:rPr lang="zh-CN" altLang="zh-CN" dirty="0"/>
              <a:t>磁场对带电粒子的作用力可以增大粒子的动能。</a:t>
            </a:r>
            <a:endParaRPr lang="zh-CN" altLang="en-US" dirty="0"/>
          </a:p>
        </p:txBody>
      </p:sp>
      <p:sp>
        <p:nvSpPr>
          <p:cNvPr id="9" name="矩形 26"/>
          <p:cNvSpPr>
            <a:spLocks noChangeArrowheads="1"/>
          </p:cNvSpPr>
          <p:nvPr/>
        </p:nvSpPr>
        <p:spPr bwMode="auto">
          <a:xfrm>
            <a:off x="6258340" y="5139293"/>
            <a:ext cx="78581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>
            <a:spAutoFit/>
          </a:bodyPr>
          <a:lstStyle/>
          <a:p>
            <a:r>
              <a:rPr kumimoji="1" lang="zh-CN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×</a:t>
            </a:r>
            <a:endParaRPr kumimoji="1" lang="zh-CN" altLang="en-US" sz="2800" b="1" dirty="0">
              <a:solidFill>
                <a:srgbClr val="0000FF"/>
              </a:solidFill>
              <a:latin typeface="楷体" pitchFamily="49" charset="-122"/>
              <a:ea typeface="楷体" pitchFamily="49" charset="-122"/>
            </a:endParaRP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10494170" y="368985"/>
            <a:ext cx="1103312" cy="1103312"/>
            <a:chOff x="1161143" y="1538514"/>
            <a:chExt cx="1103086" cy="1103086"/>
          </a:xfrm>
        </p:grpSpPr>
        <p:sp>
          <p:nvSpPr>
            <p:cNvPr id="11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0494170" y="1744894"/>
            <a:ext cx="1103312" cy="1103312"/>
            <a:chOff x="1161143" y="1538514"/>
            <a:chExt cx="1103086" cy="1103086"/>
          </a:xfrm>
        </p:grpSpPr>
        <p:sp>
          <p:nvSpPr>
            <p:cNvPr id="14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10494170" y="3467785"/>
            <a:ext cx="1103312" cy="1103312"/>
            <a:chOff x="1161143" y="1538514"/>
            <a:chExt cx="1103086" cy="1103086"/>
          </a:xfrm>
        </p:grpSpPr>
        <p:sp>
          <p:nvSpPr>
            <p:cNvPr id="19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0494169" y="4849247"/>
            <a:ext cx="1103312" cy="1103312"/>
            <a:chOff x="1161143" y="1538514"/>
            <a:chExt cx="1103086" cy="1103086"/>
          </a:xfrm>
        </p:grpSpPr>
        <p:sp>
          <p:nvSpPr>
            <p:cNvPr id="22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10055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6"/>
          <p:cNvGrpSpPr>
            <a:grpSpLocks/>
          </p:cNvGrpSpPr>
          <p:nvPr/>
        </p:nvGrpSpPr>
        <p:grpSpPr bwMode="auto">
          <a:xfrm>
            <a:off x="9009686" y="3638692"/>
            <a:ext cx="2286000" cy="914400"/>
            <a:chOff x="4032" y="2304"/>
            <a:chExt cx="1440" cy="576"/>
          </a:xfrm>
        </p:grpSpPr>
        <p:sp>
          <p:nvSpPr>
            <p:cNvPr id="57375" name="Line 25"/>
            <p:cNvSpPr>
              <a:spLocks noChangeShapeType="1"/>
            </p:cNvSpPr>
            <p:nvPr/>
          </p:nvSpPr>
          <p:spPr bwMode="auto">
            <a:xfrm>
              <a:off x="4032" y="2304"/>
              <a:ext cx="14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76" name="Line 26"/>
            <p:cNvSpPr>
              <a:spLocks noChangeShapeType="1"/>
            </p:cNvSpPr>
            <p:nvPr/>
          </p:nvSpPr>
          <p:spPr bwMode="auto">
            <a:xfrm>
              <a:off x="4032" y="2592"/>
              <a:ext cx="14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78" name="Line 28"/>
            <p:cNvSpPr>
              <a:spLocks noChangeShapeType="1"/>
            </p:cNvSpPr>
            <p:nvPr/>
          </p:nvSpPr>
          <p:spPr bwMode="auto">
            <a:xfrm>
              <a:off x="4032" y="2880"/>
              <a:ext cx="1440" cy="0"/>
            </a:xfrm>
            <a:prstGeom prst="line">
              <a:avLst/>
            </a:prstGeom>
            <a:noFill/>
            <a:ln w="38100">
              <a:solidFill>
                <a:srgbClr val="FF00FF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8" name="Text Box 13"/>
          <p:cNvSpPr txBox="1">
            <a:spLocks noChangeArrowheads="1"/>
          </p:cNvSpPr>
          <p:nvPr/>
        </p:nvSpPr>
        <p:spPr bwMode="auto">
          <a:xfrm>
            <a:off x="1949450" y="950913"/>
            <a:ext cx="9487176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磁场对载流导线有作用力，这种作用力称为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安培力</a:t>
            </a:r>
            <a:r>
              <a:rPr kumimoji="0"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Ampere’s force)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，也叫做</a:t>
            </a:r>
            <a:r>
              <a:rPr lang="zh-CN" altLang="en-US" sz="2800" dirty="0">
                <a:solidFill>
                  <a:srgbClr val="FF0000"/>
                </a:solidFill>
                <a:latin typeface="+mn-lt"/>
                <a:ea typeface="+mn-ea"/>
              </a:rPr>
              <a:t>磁力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 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949450" y="1908175"/>
            <a:ext cx="9486900" cy="946150"/>
            <a:chOff x="204" y="1164"/>
            <a:chExt cx="5976" cy="596"/>
          </a:xfrm>
        </p:grpSpPr>
        <p:sp>
          <p:nvSpPr>
            <p:cNvPr id="57373" name="Text Box 14"/>
            <p:cNvSpPr txBox="1">
              <a:spLocks noChangeArrowheads="1"/>
            </p:cNvSpPr>
            <p:nvPr/>
          </p:nvSpPr>
          <p:spPr bwMode="auto">
            <a:xfrm>
              <a:off x="204" y="1164"/>
              <a:ext cx="597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800" dirty="0">
                  <a:solidFill>
                    <a:srgbClr val="0000FF"/>
                  </a:solidFill>
                  <a:latin typeface="+mn-lt"/>
                  <a:ea typeface="+mn-ea"/>
                </a:rPr>
                <a:t>安培定律：当载流细导线回路上一电流元所在处的磁感应强度为    时，则此电流元受到的安培力为 </a:t>
              </a:r>
            </a:p>
          </p:txBody>
        </p:sp>
        <p:graphicFrame>
          <p:nvGraphicFramePr>
            <p:cNvPr id="57374" name="Object 15"/>
            <p:cNvGraphicFramePr>
              <a:graphicFrameLocks noChangeAspect="1"/>
            </p:cNvGraphicFramePr>
            <p:nvPr>
              <p:extLst/>
            </p:nvPr>
          </p:nvGraphicFramePr>
          <p:xfrm>
            <a:off x="683" y="1430"/>
            <a:ext cx="259" cy="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8316" name="Equation" r:id="rId4" imgW="133387" imgH="161853" progId="Equation.3">
                    <p:embed/>
                  </p:oleObj>
                </mc:Choice>
                <mc:Fallback>
                  <p:oleObj name="Equation" r:id="rId4" imgW="133387" imgH="161853" progId="Equation.3">
                    <p:embed/>
                    <p:pic>
                      <p:nvPicPr>
                        <p:cNvPr id="57374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" y="1430"/>
                          <a:ext cx="259" cy="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7371" name="Objec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3057076"/>
              </p:ext>
            </p:extLst>
          </p:nvPr>
        </p:nvGraphicFramePr>
        <p:xfrm>
          <a:off x="10630617" y="3614479"/>
          <a:ext cx="4013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17" name="公式" r:id="rId6" imgW="165100" imgH="177800" progId="Equation.3">
                  <p:embed/>
                </p:oleObj>
              </mc:Choice>
              <mc:Fallback>
                <p:oleObj name="公式" r:id="rId6" imgW="165100" imgH="177800" progId="Equation.3">
                  <p:embed/>
                  <p:pic>
                    <p:nvPicPr>
                      <p:cNvPr id="57371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30617" y="3614479"/>
                        <a:ext cx="401313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29"/>
          <p:cNvGrpSpPr>
            <a:grpSpLocks/>
          </p:cNvGrpSpPr>
          <p:nvPr/>
        </p:nvGrpSpPr>
        <p:grpSpPr bwMode="auto">
          <a:xfrm>
            <a:off x="8704886" y="2822717"/>
            <a:ext cx="1676400" cy="1847850"/>
            <a:chOff x="4272" y="2462"/>
            <a:chExt cx="1056" cy="1164"/>
          </a:xfrm>
        </p:grpSpPr>
        <p:sp>
          <p:nvSpPr>
            <p:cNvPr id="57368" name="Arc 30"/>
            <p:cNvSpPr>
              <a:spLocks/>
            </p:cNvSpPr>
            <p:nvPr/>
          </p:nvSpPr>
          <p:spPr bwMode="auto">
            <a:xfrm>
              <a:off x="4272" y="2544"/>
              <a:ext cx="1056" cy="108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38100" cap="rnd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70" name="Freeform 32"/>
            <p:cNvSpPr>
              <a:spLocks/>
            </p:cNvSpPr>
            <p:nvPr/>
          </p:nvSpPr>
          <p:spPr bwMode="auto">
            <a:xfrm>
              <a:off x="5325" y="2462"/>
              <a:ext cx="1" cy="137"/>
            </a:xfrm>
            <a:custGeom>
              <a:avLst/>
              <a:gdLst>
                <a:gd name="T0" fmla="*/ 0 w 1"/>
                <a:gd name="T1" fmla="*/ 137 h 137"/>
                <a:gd name="T2" fmla="*/ 0 w 1"/>
                <a:gd name="T3" fmla="*/ 0 h 137"/>
                <a:gd name="T4" fmla="*/ 0 60000 65536"/>
                <a:gd name="T5" fmla="*/ 0 60000 65536"/>
                <a:gd name="T6" fmla="*/ 0 w 1"/>
                <a:gd name="T7" fmla="*/ 0 h 137"/>
                <a:gd name="T8" fmla="*/ 1 w 1"/>
                <a:gd name="T9" fmla="*/ 137 h 137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" h="137">
                  <a:moveTo>
                    <a:pt x="0" y="137"/>
                  </a:moveTo>
                  <a:cubicBezTo>
                    <a:pt x="0" y="91"/>
                    <a:pt x="0" y="46"/>
                    <a:pt x="0" y="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57367" name="Line 35"/>
          <p:cNvSpPr>
            <a:spLocks noChangeShapeType="1"/>
          </p:cNvSpPr>
          <p:nvPr/>
        </p:nvSpPr>
        <p:spPr bwMode="auto">
          <a:xfrm flipH="1">
            <a:off x="9949085" y="3690679"/>
            <a:ext cx="276262" cy="457200"/>
          </a:xfrm>
          <a:prstGeom prst="line">
            <a:avLst/>
          </a:prstGeom>
          <a:noFill/>
          <a:ln w="57150">
            <a:solidFill>
              <a:srgbClr val="FF0033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24" name="Text Box 37"/>
          <p:cNvSpPr txBox="1">
            <a:spLocks noChangeArrowheads="1"/>
          </p:cNvSpPr>
          <p:nvPr/>
        </p:nvSpPr>
        <p:spPr bwMode="auto">
          <a:xfrm>
            <a:off x="1949450" y="3771901"/>
            <a:ext cx="152262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大小：</a:t>
            </a:r>
          </a:p>
        </p:txBody>
      </p:sp>
      <p:sp>
        <p:nvSpPr>
          <p:cNvPr id="25" name="Text Box 38"/>
          <p:cNvSpPr txBox="1">
            <a:spLocks noChangeArrowheads="1"/>
          </p:cNvSpPr>
          <p:nvPr/>
        </p:nvSpPr>
        <p:spPr bwMode="auto">
          <a:xfrm>
            <a:off x="1949450" y="4419601"/>
            <a:ext cx="3962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方向：右手定则</a:t>
            </a:r>
          </a:p>
        </p:txBody>
      </p:sp>
      <p:grpSp>
        <p:nvGrpSpPr>
          <p:cNvPr id="7" name="Group 41"/>
          <p:cNvGrpSpPr>
            <a:grpSpLocks/>
          </p:cNvGrpSpPr>
          <p:nvPr/>
        </p:nvGrpSpPr>
        <p:grpSpPr bwMode="auto">
          <a:xfrm>
            <a:off x="9335332" y="5003184"/>
            <a:ext cx="1525588" cy="1400175"/>
            <a:chOff x="1248" y="2430"/>
            <a:chExt cx="961" cy="882"/>
          </a:xfrm>
        </p:grpSpPr>
        <p:sp>
          <p:nvSpPr>
            <p:cNvPr id="57360" name="Freeform 42"/>
            <p:cNvSpPr>
              <a:spLocks/>
            </p:cNvSpPr>
            <p:nvPr/>
          </p:nvSpPr>
          <p:spPr bwMode="auto">
            <a:xfrm>
              <a:off x="1248" y="2430"/>
              <a:ext cx="961" cy="882"/>
            </a:xfrm>
            <a:custGeom>
              <a:avLst/>
              <a:gdLst>
                <a:gd name="T0" fmla="*/ 0 w 961"/>
                <a:gd name="T1" fmla="*/ 882 h 882"/>
                <a:gd name="T2" fmla="*/ 513 w 961"/>
                <a:gd name="T3" fmla="*/ 145 h 882"/>
                <a:gd name="T4" fmla="*/ 961 w 961"/>
                <a:gd name="T5" fmla="*/ 14 h 882"/>
                <a:gd name="T6" fmla="*/ 0 60000 65536"/>
                <a:gd name="T7" fmla="*/ 0 60000 65536"/>
                <a:gd name="T8" fmla="*/ 0 60000 65536"/>
                <a:gd name="T9" fmla="*/ 0 w 961"/>
                <a:gd name="T10" fmla="*/ 0 h 882"/>
                <a:gd name="T11" fmla="*/ 961 w 961"/>
                <a:gd name="T12" fmla="*/ 882 h 88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1" h="882">
                  <a:moveTo>
                    <a:pt x="0" y="882"/>
                  </a:moveTo>
                  <a:cubicBezTo>
                    <a:pt x="569" y="756"/>
                    <a:pt x="303" y="313"/>
                    <a:pt x="513" y="145"/>
                  </a:cubicBezTo>
                  <a:cubicBezTo>
                    <a:pt x="673" y="0"/>
                    <a:pt x="806" y="70"/>
                    <a:pt x="961" y="14"/>
                  </a:cubicBezTo>
                </a:path>
              </a:pathLst>
            </a:custGeom>
            <a:noFill/>
            <a:ln w="73025">
              <a:solidFill>
                <a:srgbClr val="8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61" name="Freeform 43"/>
            <p:cNvSpPr>
              <a:spLocks/>
            </p:cNvSpPr>
            <p:nvPr/>
          </p:nvSpPr>
          <p:spPr bwMode="auto">
            <a:xfrm>
              <a:off x="1660" y="2529"/>
              <a:ext cx="522" cy="343"/>
            </a:xfrm>
            <a:custGeom>
              <a:avLst/>
              <a:gdLst>
                <a:gd name="T0" fmla="*/ 0 w 522"/>
                <a:gd name="T1" fmla="*/ 343 h 343"/>
                <a:gd name="T2" fmla="*/ 522 w 522"/>
                <a:gd name="T3" fmla="*/ 0 h 343"/>
                <a:gd name="T4" fmla="*/ 0 60000 65536"/>
                <a:gd name="T5" fmla="*/ 0 60000 65536"/>
                <a:gd name="T6" fmla="*/ 0 w 522"/>
                <a:gd name="T7" fmla="*/ 0 h 343"/>
                <a:gd name="T8" fmla="*/ 522 w 522"/>
                <a:gd name="T9" fmla="*/ 343 h 343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522" h="343">
                  <a:moveTo>
                    <a:pt x="0" y="343"/>
                  </a:moveTo>
                  <a:lnTo>
                    <a:pt x="522" y="0"/>
                  </a:lnTo>
                </a:path>
              </a:pathLst>
            </a:custGeom>
            <a:noFill/>
            <a:ln w="34925">
              <a:solidFill>
                <a:srgbClr val="0000FF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  <p:sp>
          <p:nvSpPr>
            <p:cNvPr id="57362" name="Line 44"/>
            <p:cNvSpPr>
              <a:spLocks noChangeShapeType="1"/>
            </p:cNvSpPr>
            <p:nvPr/>
          </p:nvSpPr>
          <p:spPr bwMode="auto">
            <a:xfrm flipV="1">
              <a:off x="1661" y="2569"/>
              <a:ext cx="71" cy="28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algn="just"/>
              <a:endParaRPr lang="zh-CN" altLang="en-US" sz="2800" dirty="0">
                <a:latin typeface="+mn-lt"/>
                <a:ea typeface="+mn-ea"/>
              </a:endParaRPr>
            </a:p>
          </p:txBody>
        </p:sp>
      </p:grpSp>
      <p:sp>
        <p:nvSpPr>
          <p:cNvPr id="34" name="Text Box 48"/>
          <p:cNvSpPr txBox="1">
            <a:spLocks noChangeArrowheads="1"/>
          </p:cNvSpPr>
          <p:nvPr/>
        </p:nvSpPr>
        <p:spPr bwMode="auto">
          <a:xfrm>
            <a:off x="1949450" y="5067301"/>
            <a:ext cx="64706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所以，一段载流导线在磁场中受力为：</a:t>
            </a:r>
            <a:endParaRPr lang="zh-CN" altLang="en-US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57359" name="Text Box 8"/>
          <p:cNvSpPr txBox="1">
            <a:spLocks noChangeArrowheads="1"/>
          </p:cNvSpPr>
          <p:nvPr/>
        </p:nvSpPr>
        <p:spPr bwMode="auto">
          <a:xfrm>
            <a:off x="1949450" y="357188"/>
            <a:ext cx="3394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一、安培定律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996216" y="2964897"/>
                <a:ext cx="2347309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216" y="2964897"/>
                <a:ext cx="2347309" cy="58689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3004979" y="3771901"/>
                <a:ext cx="26846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𝐵𝑑𝑙</m:t>
                      </m:r>
                      <m:func>
                        <m:funcPr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979" y="3771901"/>
                <a:ext cx="2684645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3493380" y="5528338"/>
                <a:ext cx="2529346" cy="9756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380" y="5528338"/>
                <a:ext cx="2529346" cy="9756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10064262" y="3587884"/>
                <a:ext cx="737510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262" y="3587884"/>
                <a:ext cx="737510" cy="57547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8641426" y="4147879"/>
                <a:ext cx="43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426" y="4147879"/>
                <a:ext cx="431721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10693349" y="3063212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93349" y="3063212"/>
                <a:ext cx="529312" cy="57547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>
              <a:xfrm>
                <a:off x="9489153" y="3560987"/>
                <a:ext cx="629082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9153" y="3560987"/>
                <a:ext cx="629082" cy="5868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9418244" y="5139156"/>
                <a:ext cx="629082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8244" y="5139156"/>
                <a:ext cx="629082" cy="5868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10659763" y="5144863"/>
                <a:ext cx="529312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FF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FF"/>
                  </a:solidFill>
                </a:endParaRP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9763" y="5144863"/>
                <a:ext cx="529312" cy="575479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>
              <a:xfrm>
                <a:off x="9301064" y="5862020"/>
                <a:ext cx="431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1064" y="5862020"/>
                <a:ext cx="431721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9832876" y="5862020"/>
                <a:ext cx="4821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2876" y="5862020"/>
                <a:ext cx="482183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AutoShape 52"/>
          <p:cNvSpPr>
            <a:spLocks noChangeArrowheads="1"/>
          </p:cNvSpPr>
          <p:nvPr/>
        </p:nvSpPr>
        <p:spPr bwMode="auto">
          <a:xfrm>
            <a:off x="6176010" y="3081777"/>
            <a:ext cx="2476991" cy="760220"/>
          </a:xfrm>
          <a:prstGeom prst="cloudCallout">
            <a:avLst>
              <a:gd name="adj1" fmla="val -86526"/>
              <a:gd name="adj2" fmla="val -1805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800" dirty="0">
                <a:solidFill>
                  <a:srgbClr val="FFFF00"/>
                </a:solidFill>
                <a:latin typeface="+mn-ea"/>
                <a:ea typeface="+mn-ea"/>
              </a:rPr>
              <a:t>微分形式</a:t>
            </a:r>
          </a:p>
        </p:txBody>
      </p:sp>
      <p:sp>
        <p:nvSpPr>
          <p:cNvPr id="47" name="AutoShape 54"/>
          <p:cNvSpPr>
            <a:spLocks noChangeArrowheads="1"/>
          </p:cNvSpPr>
          <p:nvPr/>
        </p:nvSpPr>
        <p:spPr bwMode="auto">
          <a:xfrm>
            <a:off x="6565901" y="5620186"/>
            <a:ext cx="2491391" cy="791955"/>
          </a:xfrm>
          <a:prstGeom prst="cloudCallout">
            <a:avLst>
              <a:gd name="adj1" fmla="val -78258"/>
              <a:gd name="adj2" fmla="val -774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/>
            <a:r>
              <a:rPr kumimoji="1" lang="zh-CN" altLang="en-US" sz="2800" dirty="0">
                <a:solidFill>
                  <a:srgbClr val="FFFF00"/>
                </a:solidFill>
                <a:latin typeface="+mn-ea"/>
                <a:ea typeface="+mn-ea"/>
              </a:rPr>
              <a:t>积分形式</a:t>
            </a:r>
          </a:p>
        </p:txBody>
      </p:sp>
    </p:spTree>
    <p:extLst>
      <p:ext uri="{BB962C8B-B14F-4D97-AF65-F5344CB8AC3E}">
        <p14:creationId xmlns:p14="http://schemas.microsoft.com/office/powerpoint/2010/main" val="2619279111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7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7367" grpId="0" animBg="1"/>
      <p:bldP spid="24" grpId="0"/>
      <p:bldP spid="25" grpId="0"/>
      <p:bldP spid="34" grpId="0" autoUpdateAnimBg="0"/>
      <p:bldP spid="57359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0" grpId="0" animBg="1" autoUpdateAnimBg="0"/>
      <p:bldP spid="47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9" name="TextBox 9"/>
          <p:cNvSpPr txBox="1">
            <a:spLocks noChangeArrowheads="1"/>
          </p:cNvSpPr>
          <p:nvPr/>
        </p:nvSpPr>
        <p:spPr bwMode="auto">
          <a:xfrm>
            <a:off x="1872947" y="906355"/>
            <a:ext cx="65008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anchor="ctr">
            <a:spAutoFit/>
          </a:bodyPr>
          <a:lstStyle>
            <a:defPPr>
              <a:defRPr lang="zh-CN"/>
            </a:defPPr>
            <a:lvl1pPr algn="just" defTabSz="762000">
              <a:defRPr kumimoji="1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en-US" altLang="zh-CN" dirty="0">
                <a:solidFill>
                  <a:srgbClr val="FF0000"/>
                </a:solidFill>
              </a:rPr>
              <a:t>0621</a:t>
            </a:r>
            <a:r>
              <a:rPr lang="zh-CN" altLang="zh-CN" dirty="0"/>
              <a:t>洛伦兹力永不做功。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919414" y="2180760"/>
            <a:ext cx="121443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>
            <a:defPPr>
              <a:defRPr lang="zh-CN"/>
            </a:defPPr>
            <a:lvl1pPr algn="just" defTabSz="762000">
              <a:defRPr kumimoji="1" sz="2800" b="1">
                <a:solidFill>
                  <a:srgbClr val="0000FF"/>
                </a:solidFill>
                <a:latin typeface="楷体" pitchFamily="49" charset="-122"/>
                <a:ea typeface="楷体" pitchFamily="49" charset="-122"/>
              </a:defRPr>
            </a:lvl1pPr>
          </a:lstStyle>
          <a:p>
            <a:r>
              <a:rPr lang="zh-CN" altLang="zh-CN" dirty="0"/>
              <a:t>√</a:t>
            </a:r>
            <a:endParaRPr lang="zh-CN" altLang="en-US" dirty="0"/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588170" y="597585"/>
            <a:ext cx="1103312" cy="1103312"/>
            <a:chOff x="1161143" y="1538514"/>
            <a:chExt cx="1103086" cy="1103086"/>
          </a:xfrm>
        </p:grpSpPr>
        <p:sp>
          <p:nvSpPr>
            <p:cNvPr id="7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588170" y="1890714"/>
            <a:ext cx="1103312" cy="1103312"/>
            <a:chOff x="1161143" y="1538514"/>
            <a:chExt cx="1103086" cy="1103086"/>
          </a:xfrm>
        </p:grpSpPr>
        <p:sp>
          <p:nvSpPr>
            <p:cNvPr id="11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  <p:sp>
        <p:nvSpPr>
          <p:cNvPr id="28" name="矩形 8"/>
          <p:cNvSpPr>
            <a:spLocks noChangeArrowheads="1"/>
          </p:cNvSpPr>
          <p:nvPr/>
        </p:nvSpPr>
        <p:spPr bwMode="auto">
          <a:xfrm>
            <a:off x="3136900" y="5125790"/>
            <a:ext cx="5429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✓</a:t>
            </a:r>
          </a:p>
        </p:txBody>
      </p:sp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1908176" y="3769501"/>
            <a:ext cx="560296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0622</a:t>
            </a:r>
            <a:r>
              <a:rPr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质谱仪可用于鉴别同位素。</a:t>
            </a: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588170" y="3480010"/>
            <a:ext cx="1103312" cy="1103312"/>
            <a:chOff x="1161143" y="1538514"/>
            <a:chExt cx="1103086" cy="1103086"/>
          </a:xfrm>
        </p:grpSpPr>
        <p:sp>
          <p:nvSpPr>
            <p:cNvPr id="31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88170" y="4836072"/>
            <a:ext cx="1103312" cy="1103312"/>
            <a:chOff x="1161143" y="1538514"/>
            <a:chExt cx="1103086" cy="1103086"/>
          </a:xfrm>
        </p:grpSpPr>
        <p:sp>
          <p:nvSpPr>
            <p:cNvPr id="34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5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978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9" grpId="0"/>
      <p:bldP spid="9" grpId="0"/>
      <p:bldP spid="28" grpId="0"/>
      <p:bldP spid="2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10748170" y="385763"/>
            <a:ext cx="1103312" cy="1103312"/>
            <a:chOff x="1161143" y="1538514"/>
            <a:chExt cx="1103086" cy="1103086"/>
          </a:xfrm>
        </p:grpSpPr>
        <p:sp>
          <p:nvSpPr>
            <p:cNvPr id="14" name="圆角矩形 7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文本框 8"/>
            <p:cNvSpPr txBox="1">
              <a:spLocks noChangeArrowheads="1"/>
            </p:cNvSpPr>
            <p:nvPr/>
          </p:nvSpPr>
          <p:spPr bwMode="auto">
            <a:xfrm>
              <a:off x="1342571" y="1674332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0748169" y="1624921"/>
            <a:ext cx="1103312" cy="1103312"/>
            <a:chOff x="1161143" y="1538514"/>
            <a:chExt cx="1103086" cy="1103086"/>
          </a:xfrm>
        </p:grpSpPr>
        <p:sp>
          <p:nvSpPr>
            <p:cNvPr id="17" name="圆角矩形 10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文本框 11"/>
            <p:cNvSpPr txBox="1">
              <a:spLocks noChangeArrowheads="1"/>
            </p:cNvSpPr>
            <p:nvPr/>
          </p:nvSpPr>
          <p:spPr bwMode="auto">
            <a:xfrm>
              <a:off x="1342571" y="1702908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解</a:t>
              </a:r>
            </a:p>
          </p:txBody>
        </p:sp>
      </p:grp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574924" y="675582"/>
            <a:ext cx="630237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anchor="ctr">
            <a:spAutoFit/>
          </a:bodyPr>
          <a:lstStyle/>
          <a:p>
            <a:pPr defTabSz="762000"/>
            <a:r>
              <a:rPr kumimoji="1" lang="en-US" altLang="zh-CN" sz="2800" b="1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0623</a:t>
            </a:r>
            <a:r>
              <a:rPr kumimoji="1" lang="zh-CN" altLang="en-US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可利用霍尔效应来测磁场。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4064000" y="1940233"/>
            <a:ext cx="54534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anchor="ctr">
            <a:spAutoFit/>
          </a:bodyPr>
          <a:lstStyle/>
          <a:p>
            <a:pPr defTabSz="762000"/>
            <a:r>
              <a:rPr kumimoji="1" lang="en-US" altLang="zh-CN" sz="2800" b="1" dirty="0">
                <a:solidFill>
                  <a:srgbClr val="0000FF"/>
                </a:solidFill>
                <a:latin typeface="楷体" pitchFamily="49" charset="-122"/>
                <a:ea typeface="楷体" pitchFamily="49" charset="-122"/>
              </a:rPr>
              <a:t>✓</a:t>
            </a:r>
          </a:p>
        </p:txBody>
      </p:sp>
    </p:spTree>
    <p:extLst>
      <p:ext uri="{BB962C8B-B14F-4D97-AF65-F5344CB8AC3E}">
        <p14:creationId xmlns:p14="http://schemas.microsoft.com/office/powerpoint/2010/main" val="20128729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25" y="563563"/>
            <a:ext cx="1103313" cy="1103312"/>
            <a:chOff x="1161143" y="1538514"/>
            <a:chExt cx="1103086" cy="1103086"/>
          </a:xfrm>
        </p:grpSpPr>
        <p:sp>
          <p:nvSpPr>
            <p:cNvPr id="23" name="圆角矩形 22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76" name="文本框 23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695325" y="2218577"/>
            <a:ext cx="820738" cy="822325"/>
            <a:chOff x="2265529" y="2033517"/>
            <a:chExt cx="821667" cy="821667"/>
          </a:xfrm>
        </p:grpSpPr>
        <p:sp>
          <p:nvSpPr>
            <p:cNvPr id="34" name="椭圆 33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4574" name="文本框 34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  <p:grpSp>
        <p:nvGrpSpPr>
          <p:cNvPr id="54548" name="组合 36"/>
          <p:cNvGrpSpPr>
            <a:grpSpLocks/>
          </p:cNvGrpSpPr>
          <p:nvPr/>
        </p:nvGrpSpPr>
        <p:grpSpPr bwMode="auto">
          <a:xfrm>
            <a:off x="1617663" y="3016232"/>
            <a:ext cx="8324850" cy="958398"/>
            <a:chOff x="1616982" y="3350397"/>
            <a:chExt cx="8325304" cy="957283"/>
          </a:xfrm>
        </p:grpSpPr>
        <p:grpSp>
          <p:nvGrpSpPr>
            <p:cNvPr id="54549" name="组合 8"/>
            <p:cNvGrpSpPr>
              <a:grpSpLocks/>
            </p:cNvGrpSpPr>
            <p:nvPr/>
          </p:nvGrpSpPr>
          <p:grpSpPr bwMode="auto">
            <a:xfrm>
              <a:off x="1616982" y="3350397"/>
              <a:ext cx="743946" cy="859387"/>
              <a:chOff x="1616982" y="3488536"/>
              <a:chExt cx="743946" cy="859387"/>
            </a:xfrm>
          </p:grpSpPr>
          <p:grpSp>
            <p:nvGrpSpPr>
              <p:cNvPr id="54551" name="组合 9"/>
              <p:cNvGrpSpPr>
                <a:grpSpLocks/>
              </p:cNvGrpSpPr>
              <p:nvPr/>
            </p:nvGrpSpPr>
            <p:grpSpPr bwMode="auto">
              <a:xfrm>
                <a:off x="1616982" y="3921811"/>
                <a:ext cx="743946" cy="426112"/>
                <a:chOff x="1459367" y="2127931"/>
                <a:chExt cx="5060950" cy="2898775"/>
              </a:xfrm>
            </p:grpSpPr>
            <p:sp>
              <p:nvSpPr>
                <p:cNvPr id="54553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147483647 w 146"/>
                    <a:gd name="T1" fmla="*/ 2147483647 h 92"/>
                    <a:gd name="T2" fmla="*/ 2147483647 w 146"/>
                    <a:gd name="T3" fmla="*/ 2147483647 h 92"/>
                    <a:gd name="T4" fmla="*/ 2147483647 w 146"/>
                    <a:gd name="T5" fmla="*/ 2147483647 h 92"/>
                    <a:gd name="T6" fmla="*/ 2147483647 w 146"/>
                    <a:gd name="T7" fmla="*/ 2147483647 h 92"/>
                    <a:gd name="T8" fmla="*/ 2147483647 w 146"/>
                    <a:gd name="T9" fmla="*/ 2147483647 h 92"/>
                    <a:gd name="T10" fmla="*/ 2147483647 w 146"/>
                    <a:gd name="T11" fmla="*/ 2147483647 h 92"/>
                    <a:gd name="T12" fmla="*/ 2147483647 w 146"/>
                    <a:gd name="T13" fmla="*/ 2147483647 h 92"/>
                    <a:gd name="T14" fmla="*/ 2147483647 w 146"/>
                    <a:gd name="T15" fmla="*/ 2147483647 h 92"/>
                    <a:gd name="T16" fmla="*/ 2147483647 w 146"/>
                    <a:gd name="T17" fmla="*/ 2147483647 h 92"/>
                    <a:gd name="T18" fmla="*/ 2147483647 w 146"/>
                    <a:gd name="T19" fmla="*/ 2147483647 h 92"/>
                    <a:gd name="T20" fmla="*/ 2147483647 w 146"/>
                    <a:gd name="T21" fmla="*/ 2147483647 h 92"/>
                    <a:gd name="T22" fmla="*/ 2147483647 w 146"/>
                    <a:gd name="T23" fmla="*/ 2147483647 h 92"/>
                    <a:gd name="T24" fmla="*/ 2147483647 w 146"/>
                    <a:gd name="T25" fmla="*/ 2147483647 h 92"/>
                    <a:gd name="T26" fmla="*/ 2147483647 w 146"/>
                    <a:gd name="T27" fmla="*/ 2147483647 h 92"/>
                    <a:gd name="T28" fmla="*/ 2147483647 w 146"/>
                    <a:gd name="T29" fmla="*/ 2147483647 h 92"/>
                    <a:gd name="T30" fmla="*/ 2147483647 w 146"/>
                    <a:gd name="T31" fmla="*/ 2147483647 h 92"/>
                    <a:gd name="T32" fmla="*/ 2147483647 w 146"/>
                    <a:gd name="T33" fmla="*/ 2147483647 h 92"/>
                    <a:gd name="T34" fmla="*/ 2147483647 w 146"/>
                    <a:gd name="T35" fmla="*/ 2147483647 h 92"/>
                    <a:gd name="T36" fmla="*/ 2147483647 w 146"/>
                    <a:gd name="T37" fmla="*/ 0 h 92"/>
                    <a:gd name="T38" fmla="*/ 2147483647 w 146"/>
                    <a:gd name="T39" fmla="*/ 2147483647 h 92"/>
                    <a:gd name="T40" fmla="*/ 2147483647 w 146"/>
                    <a:gd name="T41" fmla="*/ 2147483647 h 92"/>
                    <a:gd name="T42" fmla="*/ 2147483647 w 146"/>
                    <a:gd name="T43" fmla="*/ 2147483647 h 92"/>
                    <a:gd name="T44" fmla="*/ 2147483647 w 146"/>
                    <a:gd name="T45" fmla="*/ 2147483647 h 92"/>
                    <a:gd name="T46" fmla="*/ 2147483647 w 146"/>
                    <a:gd name="T47" fmla="*/ 2147483647 h 92"/>
                    <a:gd name="T48" fmla="*/ 2147483647 w 146"/>
                    <a:gd name="T49" fmla="*/ 2147483647 h 92"/>
                    <a:gd name="T50" fmla="*/ 2147483647 w 146"/>
                    <a:gd name="T51" fmla="*/ 2147483647 h 92"/>
                    <a:gd name="T52" fmla="*/ 2147483647 w 146"/>
                    <a:gd name="T53" fmla="*/ 2147483647 h 92"/>
                    <a:gd name="T54" fmla="*/ 2147483647 w 146"/>
                    <a:gd name="T55" fmla="*/ 2147483647 h 92"/>
                    <a:gd name="T56" fmla="*/ 2147483647 w 146"/>
                    <a:gd name="T57" fmla="*/ 2147483647 h 92"/>
                    <a:gd name="T58" fmla="*/ 2147483647 w 146"/>
                    <a:gd name="T59" fmla="*/ 2147483647 h 92"/>
                    <a:gd name="T60" fmla="*/ 2147483647 w 146"/>
                    <a:gd name="T61" fmla="*/ 2147483647 h 92"/>
                    <a:gd name="T62" fmla="*/ 2147483647 w 146"/>
                    <a:gd name="T63" fmla="*/ 2147483647 h 92"/>
                    <a:gd name="T64" fmla="*/ 2147483647 w 146"/>
                    <a:gd name="T65" fmla="*/ 2147483647 h 92"/>
                    <a:gd name="T66" fmla="*/ 2147483647 w 146"/>
                    <a:gd name="T67" fmla="*/ 2147483647 h 92"/>
                    <a:gd name="T68" fmla="*/ 2147483647 w 146"/>
                    <a:gd name="T69" fmla="*/ 2147483647 h 92"/>
                    <a:gd name="T70" fmla="*/ 2147483647 w 146"/>
                    <a:gd name="T71" fmla="*/ 2147483647 h 92"/>
                    <a:gd name="T72" fmla="*/ 2147483647 w 146"/>
                    <a:gd name="T73" fmla="*/ 2147483647 h 92"/>
                    <a:gd name="T74" fmla="*/ 2147483647 w 146"/>
                    <a:gd name="T75" fmla="*/ 2147483647 h 92"/>
                    <a:gd name="T76" fmla="*/ 2147483647 w 146"/>
                    <a:gd name="T77" fmla="*/ 2147483647 h 92"/>
                    <a:gd name="T78" fmla="*/ 2147483647 w 146"/>
                    <a:gd name="T79" fmla="*/ 2147483647 h 92"/>
                    <a:gd name="T80" fmla="*/ 2147483647 w 146"/>
                    <a:gd name="T81" fmla="*/ 2147483647 h 92"/>
                    <a:gd name="T82" fmla="*/ 2147483647 w 146"/>
                    <a:gd name="T83" fmla="*/ 2147483647 h 92"/>
                    <a:gd name="T84" fmla="*/ 2147483647 w 146"/>
                    <a:gd name="T85" fmla="*/ 2147483647 h 92"/>
                    <a:gd name="T86" fmla="*/ 2147483647 w 146"/>
                    <a:gd name="T87" fmla="*/ 2147483647 h 92"/>
                    <a:gd name="T88" fmla="*/ 2147483647 w 146"/>
                    <a:gd name="T89" fmla="*/ 2147483647 h 92"/>
                    <a:gd name="T90" fmla="*/ 2147483647 w 146"/>
                    <a:gd name="T91" fmla="*/ 2147483647 h 92"/>
                    <a:gd name="T92" fmla="*/ 2147483647 w 146"/>
                    <a:gd name="T93" fmla="*/ 2147483647 h 92"/>
                    <a:gd name="T94" fmla="*/ 2147483647 w 146"/>
                    <a:gd name="T95" fmla="*/ 2147483647 h 92"/>
                    <a:gd name="T96" fmla="*/ 2147483647 w 146"/>
                    <a:gd name="T97" fmla="*/ 2147483647 h 92"/>
                    <a:gd name="T98" fmla="*/ 2147483647 w 146"/>
                    <a:gd name="T99" fmla="*/ 2147483647 h 92"/>
                    <a:gd name="T100" fmla="*/ 2147483647 w 146"/>
                    <a:gd name="T101" fmla="*/ 2147483647 h 92"/>
                    <a:gd name="T102" fmla="*/ 2147483647 w 146"/>
                    <a:gd name="T103" fmla="*/ 2147483647 h 92"/>
                    <a:gd name="T104" fmla="*/ 2147483647 w 146"/>
                    <a:gd name="T105" fmla="*/ 2147483647 h 92"/>
                    <a:gd name="T106" fmla="*/ 2147483647 w 146"/>
                    <a:gd name="T107" fmla="*/ 2147483647 h 92"/>
                    <a:gd name="T108" fmla="*/ 2147483647 w 146"/>
                    <a:gd name="T109" fmla="*/ 2147483647 h 92"/>
                    <a:gd name="T110" fmla="*/ 2147483647 w 146"/>
                    <a:gd name="T111" fmla="*/ 2147483647 h 92"/>
                    <a:gd name="T112" fmla="*/ 2147483647 w 146"/>
                    <a:gd name="T113" fmla="*/ 2147483647 h 92"/>
                    <a:gd name="T114" fmla="*/ 2147483647 w 146"/>
                    <a:gd name="T115" fmla="*/ 2147483647 h 92"/>
                    <a:gd name="T116" fmla="*/ 2147483647 w 146"/>
                    <a:gd name="T117" fmla="*/ 2147483647 h 92"/>
                    <a:gd name="T118" fmla="*/ 2147483647 w 146"/>
                    <a:gd name="T119" fmla="*/ 2147483647 h 92"/>
                    <a:gd name="T120" fmla="*/ 2147483647 w 146"/>
                    <a:gd name="T121" fmla="*/ 2147483647 h 92"/>
                    <a:gd name="T122" fmla="*/ 2147483647 w 146"/>
                    <a:gd name="T123" fmla="*/ 2147483647 h 92"/>
                    <a:gd name="T124" fmla="*/ 2147483647 w 146"/>
                    <a:gd name="T125" fmla="*/ 2147483647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554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147483647 w 90"/>
                    <a:gd name="T1" fmla="*/ 2147483647 h 36"/>
                    <a:gd name="T2" fmla="*/ 2147483647 w 90"/>
                    <a:gd name="T3" fmla="*/ 2147483647 h 36"/>
                    <a:gd name="T4" fmla="*/ 2147483647 w 90"/>
                    <a:gd name="T5" fmla="*/ 0 h 36"/>
                    <a:gd name="T6" fmla="*/ 2147483647 w 90"/>
                    <a:gd name="T7" fmla="*/ 2147483647 h 36"/>
                    <a:gd name="T8" fmla="*/ 2147483647 w 90"/>
                    <a:gd name="T9" fmla="*/ 2147483647 h 36"/>
                    <a:gd name="T10" fmla="*/ 2147483647 w 90"/>
                    <a:gd name="T11" fmla="*/ 2147483647 h 36"/>
                    <a:gd name="T12" fmla="*/ 2147483647 w 90"/>
                    <a:gd name="T13" fmla="*/ 2147483647 h 36"/>
                    <a:gd name="T14" fmla="*/ 2147483647 w 90"/>
                    <a:gd name="T15" fmla="*/ 2147483647 h 36"/>
                    <a:gd name="T16" fmla="*/ 2147483647 w 90"/>
                    <a:gd name="T17" fmla="*/ 2147483647 h 36"/>
                    <a:gd name="T18" fmla="*/ 2147483647 w 90"/>
                    <a:gd name="T19" fmla="*/ 2147483647 h 36"/>
                    <a:gd name="T20" fmla="*/ 2147483647 w 90"/>
                    <a:gd name="T21" fmla="*/ 2147483647 h 36"/>
                    <a:gd name="T22" fmla="*/ 2147483647 w 90"/>
                    <a:gd name="T23" fmla="*/ 2147483647 h 36"/>
                    <a:gd name="T24" fmla="*/ 2147483647 w 90"/>
                    <a:gd name="T25" fmla="*/ 2147483647 h 36"/>
                    <a:gd name="T26" fmla="*/ 2147483647 w 90"/>
                    <a:gd name="T27" fmla="*/ 2147483647 h 36"/>
                    <a:gd name="T28" fmla="*/ 2147483647 w 90"/>
                    <a:gd name="T29" fmla="*/ 2147483647 h 36"/>
                    <a:gd name="T30" fmla="*/ 2147483647 w 90"/>
                    <a:gd name="T31" fmla="*/ 2147483647 h 36"/>
                    <a:gd name="T32" fmla="*/ 2147483647 w 90"/>
                    <a:gd name="T33" fmla="*/ 2147483647 h 36"/>
                    <a:gd name="T34" fmla="*/ 2147483647 w 90"/>
                    <a:gd name="T35" fmla="*/ 2147483647 h 36"/>
                    <a:gd name="T36" fmla="*/ 2147483647 w 90"/>
                    <a:gd name="T37" fmla="*/ 2147483647 h 36"/>
                    <a:gd name="T38" fmla="*/ 2147483647 w 90"/>
                    <a:gd name="T39" fmla="*/ 2147483647 h 36"/>
                    <a:gd name="T40" fmla="*/ 2147483647 w 90"/>
                    <a:gd name="T41" fmla="*/ 2147483647 h 36"/>
                    <a:gd name="T42" fmla="*/ 2147483647 w 90"/>
                    <a:gd name="T43" fmla="*/ 2147483647 h 36"/>
                    <a:gd name="T44" fmla="*/ 2147483647 w 90"/>
                    <a:gd name="T45" fmla="*/ 2147483647 h 36"/>
                    <a:gd name="T46" fmla="*/ 2147483647 w 90"/>
                    <a:gd name="T47" fmla="*/ 2147483647 h 36"/>
                    <a:gd name="T48" fmla="*/ 2147483647 w 90"/>
                    <a:gd name="T49" fmla="*/ 2147483647 h 36"/>
                    <a:gd name="T50" fmla="*/ 2147483647 w 90"/>
                    <a:gd name="T51" fmla="*/ 2147483647 h 36"/>
                    <a:gd name="T52" fmla="*/ 2147483647 w 90"/>
                    <a:gd name="T53" fmla="*/ 2147483647 h 36"/>
                    <a:gd name="T54" fmla="*/ 2147483647 w 90"/>
                    <a:gd name="T55" fmla="*/ 2147483647 h 36"/>
                    <a:gd name="T56" fmla="*/ 2147483647 w 90"/>
                    <a:gd name="T57" fmla="*/ 2147483647 h 36"/>
                    <a:gd name="T58" fmla="*/ 2147483647 w 90"/>
                    <a:gd name="T59" fmla="*/ 2147483647 h 36"/>
                    <a:gd name="T60" fmla="*/ 2147483647 w 90"/>
                    <a:gd name="T61" fmla="*/ 2147483647 h 36"/>
                    <a:gd name="T62" fmla="*/ 2147483647 w 90"/>
                    <a:gd name="T63" fmla="*/ 2147483647 h 36"/>
                    <a:gd name="T64" fmla="*/ 2147483647 w 90"/>
                    <a:gd name="T65" fmla="*/ 2147483647 h 36"/>
                    <a:gd name="T66" fmla="*/ 2147483647 w 90"/>
                    <a:gd name="T67" fmla="*/ 2147483647 h 36"/>
                    <a:gd name="T68" fmla="*/ 2147483647 w 90"/>
                    <a:gd name="T69" fmla="*/ 2147483647 h 36"/>
                    <a:gd name="T70" fmla="*/ 2147483647 w 90"/>
                    <a:gd name="T71" fmla="*/ 2147483647 h 36"/>
                    <a:gd name="T72" fmla="*/ 2147483647 w 90"/>
                    <a:gd name="T73" fmla="*/ 2147483647 h 36"/>
                    <a:gd name="T74" fmla="*/ 2147483647 w 90"/>
                    <a:gd name="T75" fmla="*/ 2147483647 h 36"/>
                    <a:gd name="T76" fmla="*/ 2147483647 w 90"/>
                    <a:gd name="T77" fmla="*/ 2147483647 h 36"/>
                    <a:gd name="T78" fmla="*/ 2147483647 w 90"/>
                    <a:gd name="T79" fmla="*/ 2147483647 h 36"/>
                    <a:gd name="T80" fmla="*/ 2147483647 w 90"/>
                    <a:gd name="T81" fmla="*/ 2147483647 h 36"/>
                    <a:gd name="T82" fmla="*/ 2147483647 w 90"/>
                    <a:gd name="T83" fmla="*/ 2147483647 h 36"/>
                    <a:gd name="T84" fmla="*/ 2147483647 w 90"/>
                    <a:gd name="T85" fmla="*/ 2147483647 h 36"/>
                    <a:gd name="T86" fmla="*/ 2147483647 w 90"/>
                    <a:gd name="T87" fmla="*/ 2147483647 h 36"/>
                    <a:gd name="T88" fmla="*/ 2147483647 w 90"/>
                    <a:gd name="T89" fmla="*/ 2147483647 h 36"/>
                    <a:gd name="T90" fmla="*/ 2147483647 w 90"/>
                    <a:gd name="T91" fmla="*/ 2147483647 h 36"/>
                    <a:gd name="T92" fmla="*/ 2147483647 w 90"/>
                    <a:gd name="T93" fmla="*/ 2147483647 h 36"/>
                    <a:gd name="T94" fmla="*/ 2147483647 w 90"/>
                    <a:gd name="T95" fmla="*/ 2147483647 h 36"/>
                    <a:gd name="T96" fmla="*/ 2147483647 w 90"/>
                    <a:gd name="T97" fmla="*/ 2147483647 h 36"/>
                    <a:gd name="T98" fmla="*/ 2147483647 w 90"/>
                    <a:gd name="T99" fmla="*/ 2147483647 h 36"/>
                    <a:gd name="T100" fmla="*/ 2147483647 w 90"/>
                    <a:gd name="T101" fmla="*/ 2147483647 h 36"/>
                    <a:gd name="T102" fmla="*/ 2147483647 w 90"/>
                    <a:gd name="T103" fmla="*/ 2147483647 h 36"/>
                    <a:gd name="T104" fmla="*/ 2147483647 w 90"/>
                    <a:gd name="T105" fmla="*/ 2147483647 h 36"/>
                    <a:gd name="T106" fmla="*/ 2147483647 w 90"/>
                    <a:gd name="T107" fmla="*/ 2147483647 h 36"/>
                    <a:gd name="T108" fmla="*/ 2147483647 w 90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552" name="文本框 10"/>
              <p:cNvSpPr txBox="1">
                <a:spLocks noChangeArrowheads="1"/>
              </p:cNvSpPr>
              <p:nvPr/>
            </p:nvSpPr>
            <p:spPr bwMode="auto">
              <a:xfrm>
                <a:off x="1668138" y="3488536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>
                    <a:latin typeface="华文行楷" pitchFamily="2" charset="-122"/>
                    <a:ea typeface="华文行楷" pitchFamily="2" charset="-122"/>
                  </a:rPr>
                  <a:t>贰</a:t>
                </a:r>
              </a:p>
            </p:txBody>
          </p:sp>
        </p:grpSp>
        <p:sp>
          <p:nvSpPr>
            <p:cNvPr id="54550" name="文本框 19"/>
            <p:cNvSpPr txBox="1">
              <a:spLocks noChangeArrowheads="1"/>
            </p:cNvSpPr>
            <p:nvPr/>
          </p:nvSpPr>
          <p:spPr bwMode="auto">
            <a:xfrm>
              <a:off x="2547615" y="3354686"/>
              <a:ext cx="7394671" cy="9529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由于通电电流不相等，两导线单位长度上受到的安培力也不等</a:t>
              </a:r>
            </a:p>
          </p:txBody>
        </p:sp>
      </p:grpSp>
      <p:grpSp>
        <p:nvGrpSpPr>
          <p:cNvPr id="54541" name="组合 37"/>
          <p:cNvGrpSpPr>
            <a:grpSpLocks/>
          </p:cNvGrpSpPr>
          <p:nvPr/>
        </p:nvGrpSpPr>
        <p:grpSpPr bwMode="auto">
          <a:xfrm>
            <a:off x="1617663" y="3879852"/>
            <a:ext cx="8672531" cy="859272"/>
            <a:chOff x="1616982" y="4199905"/>
            <a:chExt cx="8673815" cy="859387"/>
          </a:xfrm>
        </p:grpSpPr>
        <p:grpSp>
          <p:nvGrpSpPr>
            <p:cNvPr id="54542" name="组合 13"/>
            <p:cNvGrpSpPr>
              <a:grpSpLocks/>
            </p:cNvGrpSpPr>
            <p:nvPr/>
          </p:nvGrpSpPr>
          <p:grpSpPr bwMode="auto">
            <a:xfrm>
              <a:off x="1616982" y="4199905"/>
              <a:ext cx="743946" cy="859387"/>
              <a:chOff x="1616982" y="4998022"/>
              <a:chExt cx="743946" cy="859387"/>
            </a:xfrm>
          </p:grpSpPr>
          <p:grpSp>
            <p:nvGrpSpPr>
              <p:cNvPr id="54544" name="组合 14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54546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147483647 w 146"/>
                    <a:gd name="T1" fmla="*/ 2147483647 h 92"/>
                    <a:gd name="T2" fmla="*/ 2147483647 w 146"/>
                    <a:gd name="T3" fmla="*/ 2147483647 h 92"/>
                    <a:gd name="T4" fmla="*/ 2147483647 w 146"/>
                    <a:gd name="T5" fmla="*/ 2147483647 h 92"/>
                    <a:gd name="T6" fmla="*/ 2147483647 w 146"/>
                    <a:gd name="T7" fmla="*/ 2147483647 h 92"/>
                    <a:gd name="T8" fmla="*/ 2147483647 w 146"/>
                    <a:gd name="T9" fmla="*/ 2147483647 h 92"/>
                    <a:gd name="T10" fmla="*/ 2147483647 w 146"/>
                    <a:gd name="T11" fmla="*/ 2147483647 h 92"/>
                    <a:gd name="T12" fmla="*/ 2147483647 w 146"/>
                    <a:gd name="T13" fmla="*/ 2147483647 h 92"/>
                    <a:gd name="T14" fmla="*/ 2147483647 w 146"/>
                    <a:gd name="T15" fmla="*/ 2147483647 h 92"/>
                    <a:gd name="T16" fmla="*/ 2147483647 w 146"/>
                    <a:gd name="T17" fmla="*/ 2147483647 h 92"/>
                    <a:gd name="T18" fmla="*/ 2147483647 w 146"/>
                    <a:gd name="T19" fmla="*/ 2147483647 h 92"/>
                    <a:gd name="T20" fmla="*/ 2147483647 w 146"/>
                    <a:gd name="T21" fmla="*/ 2147483647 h 92"/>
                    <a:gd name="T22" fmla="*/ 2147483647 w 146"/>
                    <a:gd name="T23" fmla="*/ 2147483647 h 92"/>
                    <a:gd name="T24" fmla="*/ 2147483647 w 146"/>
                    <a:gd name="T25" fmla="*/ 2147483647 h 92"/>
                    <a:gd name="T26" fmla="*/ 2147483647 w 146"/>
                    <a:gd name="T27" fmla="*/ 2147483647 h 92"/>
                    <a:gd name="T28" fmla="*/ 2147483647 w 146"/>
                    <a:gd name="T29" fmla="*/ 2147483647 h 92"/>
                    <a:gd name="T30" fmla="*/ 2147483647 w 146"/>
                    <a:gd name="T31" fmla="*/ 2147483647 h 92"/>
                    <a:gd name="T32" fmla="*/ 2147483647 w 146"/>
                    <a:gd name="T33" fmla="*/ 2147483647 h 92"/>
                    <a:gd name="T34" fmla="*/ 2147483647 w 146"/>
                    <a:gd name="T35" fmla="*/ 2147483647 h 92"/>
                    <a:gd name="T36" fmla="*/ 2147483647 w 146"/>
                    <a:gd name="T37" fmla="*/ 0 h 92"/>
                    <a:gd name="T38" fmla="*/ 2147483647 w 146"/>
                    <a:gd name="T39" fmla="*/ 2147483647 h 92"/>
                    <a:gd name="T40" fmla="*/ 2147483647 w 146"/>
                    <a:gd name="T41" fmla="*/ 2147483647 h 92"/>
                    <a:gd name="T42" fmla="*/ 2147483647 w 146"/>
                    <a:gd name="T43" fmla="*/ 2147483647 h 92"/>
                    <a:gd name="T44" fmla="*/ 2147483647 w 146"/>
                    <a:gd name="T45" fmla="*/ 2147483647 h 92"/>
                    <a:gd name="T46" fmla="*/ 2147483647 w 146"/>
                    <a:gd name="T47" fmla="*/ 2147483647 h 92"/>
                    <a:gd name="T48" fmla="*/ 2147483647 w 146"/>
                    <a:gd name="T49" fmla="*/ 2147483647 h 92"/>
                    <a:gd name="T50" fmla="*/ 2147483647 w 146"/>
                    <a:gd name="T51" fmla="*/ 2147483647 h 92"/>
                    <a:gd name="T52" fmla="*/ 2147483647 w 146"/>
                    <a:gd name="T53" fmla="*/ 2147483647 h 92"/>
                    <a:gd name="T54" fmla="*/ 2147483647 w 146"/>
                    <a:gd name="T55" fmla="*/ 2147483647 h 92"/>
                    <a:gd name="T56" fmla="*/ 2147483647 w 146"/>
                    <a:gd name="T57" fmla="*/ 2147483647 h 92"/>
                    <a:gd name="T58" fmla="*/ 2147483647 w 146"/>
                    <a:gd name="T59" fmla="*/ 2147483647 h 92"/>
                    <a:gd name="T60" fmla="*/ 2147483647 w 146"/>
                    <a:gd name="T61" fmla="*/ 2147483647 h 92"/>
                    <a:gd name="T62" fmla="*/ 2147483647 w 146"/>
                    <a:gd name="T63" fmla="*/ 2147483647 h 92"/>
                    <a:gd name="T64" fmla="*/ 2147483647 w 146"/>
                    <a:gd name="T65" fmla="*/ 2147483647 h 92"/>
                    <a:gd name="T66" fmla="*/ 2147483647 w 146"/>
                    <a:gd name="T67" fmla="*/ 2147483647 h 92"/>
                    <a:gd name="T68" fmla="*/ 2147483647 w 146"/>
                    <a:gd name="T69" fmla="*/ 2147483647 h 92"/>
                    <a:gd name="T70" fmla="*/ 2147483647 w 146"/>
                    <a:gd name="T71" fmla="*/ 2147483647 h 92"/>
                    <a:gd name="T72" fmla="*/ 2147483647 w 146"/>
                    <a:gd name="T73" fmla="*/ 2147483647 h 92"/>
                    <a:gd name="T74" fmla="*/ 2147483647 w 146"/>
                    <a:gd name="T75" fmla="*/ 2147483647 h 92"/>
                    <a:gd name="T76" fmla="*/ 2147483647 w 146"/>
                    <a:gd name="T77" fmla="*/ 2147483647 h 92"/>
                    <a:gd name="T78" fmla="*/ 2147483647 w 146"/>
                    <a:gd name="T79" fmla="*/ 2147483647 h 92"/>
                    <a:gd name="T80" fmla="*/ 2147483647 w 146"/>
                    <a:gd name="T81" fmla="*/ 2147483647 h 92"/>
                    <a:gd name="T82" fmla="*/ 2147483647 w 146"/>
                    <a:gd name="T83" fmla="*/ 2147483647 h 92"/>
                    <a:gd name="T84" fmla="*/ 2147483647 w 146"/>
                    <a:gd name="T85" fmla="*/ 2147483647 h 92"/>
                    <a:gd name="T86" fmla="*/ 2147483647 w 146"/>
                    <a:gd name="T87" fmla="*/ 2147483647 h 92"/>
                    <a:gd name="T88" fmla="*/ 2147483647 w 146"/>
                    <a:gd name="T89" fmla="*/ 2147483647 h 92"/>
                    <a:gd name="T90" fmla="*/ 2147483647 w 146"/>
                    <a:gd name="T91" fmla="*/ 2147483647 h 92"/>
                    <a:gd name="T92" fmla="*/ 2147483647 w 146"/>
                    <a:gd name="T93" fmla="*/ 2147483647 h 92"/>
                    <a:gd name="T94" fmla="*/ 2147483647 w 146"/>
                    <a:gd name="T95" fmla="*/ 2147483647 h 92"/>
                    <a:gd name="T96" fmla="*/ 2147483647 w 146"/>
                    <a:gd name="T97" fmla="*/ 2147483647 h 92"/>
                    <a:gd name="T98" fmla="*/ 2147483647 w 146"/>
                    <a:gd name="T99" fmla="*/ 2147483647 h 92"/>
                    <a:gd name="T100" fmla="*/ 2147483647 w 146"/>
                    <a:gd name="T101" fmla="*/ 2147483647 h 92"/>
                    <a:gd name="T102" fmla="*/ 2147483647 w 146"/>
                    <a:gd name="T103" fmla="*/ 2147483647 h 92"/>
                    <a:gd name="T104" fmla="*/ 2147483647 w 146"/>
                    <a:gd name="T105" fmla="*/ 2147483647 h 92"/>
                    <a:gd name="T106" fmla="*/ 2147483647 w 146"/>
                    <a:gd name="T107" fmla="*/ 2147483647 h 92"/>
                    <a:gd name="T108" fmla="*/ 2147483647 w 146"/>
                    <a:gd name="T109" fmla="*/ 2147483647 h 92"/>
                    <a:gd name="T110" fmla="*/ 2147483647 w 146"/>
                    <a:gd name="T111" fmla="*/ 2147483647 h 92"/>
                    <a:gd name="T112" fmla="*/ 2147483647 w 146"/>
                    <a:gd name="T113" fmla="*/ 2147483647 h 92"/>
                    <a:gd name="T114" fmla="*/ 2147483647 w 146"/>
                    <a:gd name="T115" fmla="*/ 2147483647 h 92"/>
                    <a:gd name="T116" fmla="*/ 2147483647 w 146"/>
                    <a:gd name="T117" fmla="*/ 2147483647 h 92"/>
                    <a:gd name="T118" fmla="*/ 2147483647 w 146"/>
                    <a:gd name="T119" fmla="*/ 2147483647 h 92"/>
                    <a:gd name="T120" fmla="*/ 2147483647 w 146"/>
                    <a:gd name="T121" fmla="*/ 2147483647 h 92"/>
                    <a:gd name="T122" fmla="*/ 2147483647 w 146"/>
                    <a:gd name="T123" fmla="*/ 2147483647 h 92"/>
                    <a:gd name="T124" fmla="*/ 2147483647 w 146"/>
                    <a:gd name="T125" fmla="*/ 2147483647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547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147483647 w 90"/>
                    <a:gd name="T1" fmla="*/ 2147483647 h 36"/>
                    <a:gd name="T2" fmla="*/ 2147483647 w 90"/>
                    <a:gd name="T3" fmla="*/ 2147483647 h 36"/>
                    <a:gd name="T4" fmla="*/ 2147483647 w 90"/>
                    <a:gd name="T5" fmla="*/ 0 h 36"/>
                    <a:gd name="T6" fmla="*/ 2147483647 w 90"/>
                    <a:gd name="T7" fmla="*/ 2147483647 h 36"/>
                    <a:gd name="T8" fmla="*/ 2147483647 w 90"/>
                    <a:gd name="T9" fmla="*/ 2147483647 h 36"/>
                    <a:gd name="T10" fmla="*/ 2147483647 w 90"/>
                    <a:gd name="T11" fmla="*/ 2147483647 h 36"/>
                    <a:gd name="T12" fmla="*/ 2147483647 w 90"/>
                    <a:gd name="T13" fmla="*/ 2147483647 h 36"/>
                    <a:gd name="T14" fmla="*/ 2147483647 w 90"/>
                    <a:gd name="T15" fmla="*/ 2147483647 h 36"/>
                    <a:gd name="T16" fmla="*/ 2147483647 w 90"/>
                    <a:gd name="T17" fmla="*/ 2147483647 h 36"/>
                    <a:gd name="T18" fmla="*/ 2147483647 w 90"/>
                    <a:gd name="T19" fmla="*/ 2147483647 h 36"/>
                    <a:gd name="T20" fmla="*/ 2147483647 w 90"/>
                    <a:gd name="T21" fmla="*/ 2147483647 h 36"/>
                    <a:gd name="T22" fmla="*/ 2147483647 w 90"/>
                    <a:gd name="T23" fmla="*/ 2147483647 h 36"/>
                    <a:gd name="T24" fmla="*/ 2147483647 w 90"/>
                    <a:gd name="T25" fmla="*/ 2147483647 h 36"/>
                    <a:gd name="T26" fmla="*/ 2147483647 w 90"/>
                    <a:gd name="T27" fmla="*/ 2147483647 h 36"/>
                    <a:gd name="T28" fmla="*/ 2147483647 w 90"/>
                    <a:gd name="T29" fmla="*/ 2147483647 h 36"/>
                    <a:gd name="T30" fmla="*/ 2147483647 w 90"/>
                    <a:gd name="T31" fmla="*/ 2147483647 h 36"/>
                    <a:gd name="T32" fmla="*/ 2147483647 w 90"/>
                    <a:gd name="T33" fmla="*/ 2147483647 h 36"/>
                    <a:gd name="T34" fmla="*/ 2147483647 w 90"/>
                    <a:gd name="T35" fmla="*/ 2147483647 h 36"/>
                    <a:gd name="T36" fmla="*/ 2147483647 w 90"/>
                    <a:gd name="T37" fmla="*/ 2147483647 h 36"/>
                    <a:gd name="T38" fmla="*/ 2147483647 w 90"/>
                    <a:gd name="T39" fmla="*/ 2147483647 h 36"/>
                    <a:gd name="T40" fmla="*/ 2147483647 w 90"/>
                    <a:gd name="T41" fmla="*/ 2147483647 h 36"/>
                    <a:gd name="T42" fmla="*/ 2147483647 w 90"/>
                    <a:gd name="T43" fmla="*/ 2147483647 h 36"/>
                    <a:gd name="T44" fmla="*/ 2147483647 w 90"/>
                    <a:gd name="T45" fmla="*/ 2147483647 h 36"/>
                    <a:gd name="T46" fmla="*/ 2147483647 w 90"/>
                    <a:gd name="T47" fmla="*/ 2147483647 h 36"/>
                    <a:gd name="T48" fmla="*/ 2147483647 w 90"/>
                    <a:gd name="T49" fmla="*/ 2147483647 h 36"/>
                    <a:gd name="T50" fmla="*/ 2147483647 w 90"/>
                    <a:gd name="T51" fmla="*/ 2147483647 h 36"/>
                    <a:gd name="T52" fmla="*/ 2147483647 w 90"/>
                    <a:gd name="T53" fmla="*/ 2147483647 h 36"/>
                    <a:gd name="T54" fmla="*/ 2147483647 w 90"/>
                    <a:gd name="T55" fmla="*/ 2147483647 h 36"/>
                    <a:gd name="T56" fmla="*/ 2147483647 w 90"/>
                    <a:gd name="T57" fmla="*/ 2147483647 h 36"/>
                    <a:gd name="T58" fmla="*/ 2147483647 w 90"/>
                    <a:gd name="T59" fmla="*/ 2147483647 h 36"/>
                    <a:gd name="T60" fmla="*/ 2147483647 w 90"/>
                    <a:gd name="T61" fmla="*/ 2147483647 h 36"/>
                    <a:gd name="T62" fmla="*/ 2147483647 w 90"/>
                    <a:gd name="T63" fmla="*/ 2147483647 h 36"/>
                    <a:gd name="T64" fmla="*/ 2147483647 w 90"/>
                    <a:gd name="T65" fmla="*/ 2147483647 h 36"/>
                    <a:gd name="T66" fmla="*/ 2147483647 w 90"/>
                    <a:gd name="T67" fmla="*/ 2147483647 h 36"/>
                    <a:gd name="T68" fmla="*/ 2147483647 w 90"/>
                    <a:gd name="T69" fmla="*/ 2147483647 h 36"/>
                    <a:gd name="T70" fmla="*/ 2147483647 w 90"/>
                    <a:gd name="T71" fmla="*/ 2147483647 h 36"/>
                    <a:gd name="T72" fmla="*/ 2147483647 w 90"/>
                    <a:gd name="T73" fmla="*/ 2147483647 h 36"/>
                    <a:gd name="T74" fmla="*/ 2147483647 w 90"/>
                    <a:gd name="T75" fmla="*/ 2147483647 h 36"/>
                    <a:gd name="T76" fmla="*/ 2147483647 w 90"/>
                    <a:gd name="T77" fmla="*/ 2147483647 h 36"/>
                    <a:gd name="T78" fmla="*/ 2147483647 w 90"/>
                    <a:gd name="T79" fmla="*/ 2147483647 h 36"/>
                    <a:gd name="T80" fmla="*/ 2147483647 w 90"/>
                    <a:gd name="T81" fmla="*/ 2147483647 h 36"/>
                    <a:gd name="T82" fmla="*/ 2147483647 w 90"/>
                    <a:gd name="T83" fmla="*/ 2147483647 h 36"/>
                    <a:gd name="T84" fmla="*/ 2147483647 w 90"/>
                    <a:gd name="T85" fmla="*/ 2147483647 h 36"/>
                    <a:gd name="T86" fmla="*/ 2147483647 w 90"/>
                    <a:gd name="T87" fmla="*/ 2147483647 h 36"/>
                    <a:gd name="T88" fmla="*/ 2147483647 w 90"/>
                    <a:gd name="T89" fmla="*/ 2147483647 h 36"/>
                    <a:gd name="T90" fmla="*/ 2147483647 w 90"/>
                    <a:gd name="T91" fmla="*/ 2147483647 h 36"/>
                    <a:gd name="T92" fmla="*/ 2147483647 w 90"/>
                    <a:gd name="T93" fmla="*/ 2147483647 h 36"/>
                    <a:gd name="T94" fmla="*/ 2147483647 w 90"/>
                    <a:gd name="T95" fmla="*/ 2147483647 h 36"/>
                    <a:gd name="T96" fmla="*/ 2147483647 w 90"/>
                    <a:gd name="T97" fmla="*/ 2147483647 h 36"/>
                    <a:gd name="T98" fmla="*/ 2147483647 w 90"/>
                    <a:gd name="T99" fmla="*/ 2147483647 h 36"/>
                    <a:gd name="T100" fmla="*/ 2147483647 w 90"/>
                    <a:gd name="T101" fmla="*/ 2147483647 h 36"/>
                    <a:gd name="T102" fmla="*/ 2147483647 w 90"/>
                    <a:gd name="T103" fmla="*/ 2147483647 h 36"/>
                    <a:gd name="T104" fmla="*/ 2147483647 w 90"/>
                    <a:gd name="T105" fmla="*/ 2147483647 h 36"/>
                    <a:gd name="T106" fmla="*/ 2147483647 w 90"/>
                    <a:gd name="T107" fmla="*/ 2147483647 h 36"/>
                    <a:gd name="T108" fmla="*/ 2147483647 w 90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545" name="文本框 15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>
                    <a:latin typeface="华文行楷" pitchFamily="2" charset="-122"/>
                    <a:ea typeface="华文行楷" pitchFamily="2" charset="-122"/>
                  </a:rPr>
                  <a:t>叁</a:t>
                </a:r>
              </a:p>
            </p:txBody>
          </p:sp>
        </p:grpSp>
        <p:sp>
          <p:nvSpPr>
            <p:cNvPr id="54543" name="文本框 20"/>
            <p:cNvSpPr txBox="1">
              <a:spLocks noChangeArrowheads="1"/>
            </p:cNvSpPr>
            <p:nvPr/>
          </p:nvSpPr>
          <p:spPr bwMode="auto">
            <a:xfrm>
              <a:off x="2547614" y="4357582"/>
              <a:ext cx="7743183" cy="523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两导线中电流同向流动，则两导线相互排斥</a:t>
              </a:r>
            </a:p>
          </p:txBody>
        </p:sp>
      </p:grpSp>
      <p:grpSp>
        <p:nvGrpSpPr>
          <p:cNvPr id="54534" name="组合 38"/>
          <p:cNvGrpSpPr>
            <a:grpSpLocks/>
          </p:cNvGrpSpPr>
          <p:nvPr/>
        </p:nvGrpSpPr>
        <p:grpSpPr bwMode="auto">
          <a:xfrm>
            <a:off x="1617663" y="4733922"/>
            <a:ext cx="9617075" cy="859213"/>
            <a:chOff x="1616982" y="5054362"/>
            <a:chExt cx="9617075" cy="859387"/>
          </a:xfrm>
        </p:grpSpPr>
        <p:grpSp>
          <p:nvGrpSpPr>
            <p:cNvPr id="54535" name="组合 26"/>
            <p:cNvGrpSpPr>
              <a:grpSpLocks/>
            </p:cNvGrpSpPr>
            <p:nvPr/>
          </p:nvGrpSpPr>
          <p:grpSpPr bwMode="auto">
            <a:xfrm>
              <a:off x="1616982" y="5054362"/>
              <a:ext cx="743946" cy="859387"/>
              <a:chOff x="1616982" y="4998022"/>
              <a:chExt cx="743946" cy="859387"/>
            </a:xfrm>
          </p:grpSpPr>
          <p:grpSp>
            <p:nvGrpSpPr>
              <p:cNvPr id="54537" name="组合 27"/>
              <p:cNvGrpSpPr>
                <a:grpSpLocks/>
              </p:cNvGrpSpPr>
              <p:nvPr/>
            </p:nvGrpSpPr>
            <p:grpSpPr bwMode="auto">
              <a:xfrm>
                <a:off x="1616982" y="5431297"/>
                <a:ext cx="743946" cy="426112"/>
                <a:chOff x="1459367" y="2127931"/>
                <a:chExt cx="5060950" cy="2898775"/>
              </a:xfrm>
            </p:grpSpPr>
            <p:sp>
              <p:nvSpPr>
                <p:cNvPr id="54539" name="Freeform 15"/>
                <p:cNvSpPr>
                  <a:spLocks noEditPoints="1"/>
                </p:cNvSpPr>
                <p:nvPr/>
              </p:nvSpPr>
              <p:spPr bwMode="auto">
                <a:xfrm>
                  <a:off x="1459367" y="2127931"/>
                  <a:ext cx="4589463" cy="2898775"/>
                </a:xfrm>
                <a:custGeom>
                  <a:avLst/>
                  <a:gdLst>
                    <a:gd name="T0" fmla="*/ 2147483647 w 146"/>
                    <a:gd name="T1" fmla="*/ 2147483647 h 92"/>
                    <a:gd name="T2" fmla="*/ 2147483647 w 146"/>
                    <a:gd name="T3" fmla="*/ 2147483647 h 92"/>
                    <a:gd name="T4" fmla="*/ 2147483647 w 146"/>
                    <a:gd name="T5" fmla="*/ 2147483647 h 92"/>
                    <a:gd name="T6" fmla="*/ 2147483647 w 146"/>
                    <a:gd name="T7" fmla="*/ 2147483647 h 92"/>
                    <a:gd name="T8" fmla="*/ 2147483647 w 146"/>
                    <a:gd name="T9" fmla="*/ 2147483647 h 92"/>
                    <a:gd name="T10" fmla="*/ 2147483647 w 146"/>
                    <a:gd name="T11" fmla="*/ 2147483647 h 92"/>
                    <a:gd name="T12" fmla="*/ 2147483647 w 146"/>
                    <a:gd name="T13" fmla="*/ 2147483647 h 92"/>
                    <a:gd name="T14" fmla="*/ 2147483647 w 146"/>
                    <a:gd name="T15" fmla="*/ 2147483647 h 92"/>
                    <a:gd name="T16" fmla="*/ 2147483647 w 146"/>
                    <a:gd name="T17" fmla="*/ 2147483647 h 92"/>
                    <a:gd name="T18" fmla="*/ 2147483647 w 146"/>
                    <a:gd name="T19" fmla="*/ 2147483647 h 92"/>
                    <a:gd name="T20" fmla="*/ 2147483647 w 146"/>
                    <a:gd name="T21" fmla="*/ 2147483647 h 92"/>
                    <a:gd name="T22" fmla="*/ 2147483647 w 146"/>
                    <a:gd name="T23" fmla="*/ 2147483647 h 92"/>
                    <a:gd name="T24" fmla="*/ 2147483647 w 146"/>
                    <a:gd name="T25" fmla="*/ 2147483647 h 92"/>
                    <a:gd name="T26" fmla="*/ 2147483647 w 146"/>
                    <a:gd name="T27" fmla="*/ 2147483647 h 92"/>
                    <a:gd name="T28" fmla="*/ 2147483647 w 146"/>
                    <a:gd name="T29" fmla="*/ 2147483647 h 92"/>
                    <a:gd name="T30" fmla="*/ 2147483647 w 146"/>
                    <a:gd name="T31" fmla="*/ 2147483647 h 92"/>
                    <a:gd name="T32" fmla="*/ 2147483647 w 146"/>
                    <a:gd name="T33" fmla="*/ 2147483647 h 92"/>
                    <a:gd name="T34" fmla="*/ 2147483647 w 146"/>
                    <a:gd name="T35" fmla="*/ 2147483647 h 92"/>
                    <a:gd name="T36" fmla="*/ 2147483647 w 146"/>
                    <a:gd name="T37" fmla="*/ 0 h 92"/>
                    <a:gd name="T38" fmla="*/ 2147483647 w 146"/>
                    <a:gd name="T39" fmla="*/ 2147483647 h 92"/>
                    <a:gd name="T40" fmla="*/ 2147483647 w 146"/>
                    <a:gd name="T41" fmla="*/ 2147483647 h 92"/>
                    <a:gd name="T42" fmla="*/ 2147483647 w 146"/>
                    <a:gd name="T43" fmla="*/ 2147483647 h 92"/>
                    <a:gd name="T44" fmla="*/ 2147483647 w 146"/>
                    <a:gd name="T45" fmla="*/ 2147483647 h 92"/>
                    <a:gd name="T46" fmla="*/ 2147483647 w 146"/>
                    <a:gd name="T47" fmla="*/ 2147483647 h 92"/>
                    <a:gd name="T48" fmla="*/ 2147483647 w 146"/>
                    <a:gd name="T49" fmla="*/ 2147483647 h 92"/>
                    <a:gd name="T50" fmla="*/ 2147483647 w 146"/>
                    <a:gd name="T51" fmla="*/ 2147483647 h 92"/>
                    <a:gd name="T52" fmla="*/ 2147483647 w 146"/>
                    <a:gd name="T53" fmla="*/ 2147483647 h 92"/>
                    <a:gd name="T54" fmla="*/ 2147483647 w 146"/>
                    <a:gd name="T55" fmla="*/ 2147483647 h 92"/>
                    <a:gd name="T56" fmla="*/ 2147483647 w 146"/>
                    <a:gd name="T57" fmla="*/ 2147483647 h 92"/>
                    <a:gd name="T58" fmla="*/ 2147483647 w 146"/>
                    <a:gd name="T59" fmla="*/ 2147483647 h 92"/>
                    <a:gd name="T60" fmla="*/ 2147483647 w 146"/>
                    <a:gd name="T61" fmla="*/ 2147483647 h 92"/>
                    <a:gd name="T62" fmla="*/ 2147483647 w 146"/>
                    <a:gd name="T63" fmla="*/ 2147483647 h 92"/>
                    <a:gd name="T64" fmla="*/ 2147483647 w 146"/>
                    <a:gd name="T65" fmla="*/ 2147483647 h 92"/>
                    <a:gd name="T66" fmla="*/ 2147483647 w 146"/>
                    <a:gd name="T67" fmla="*/ 2147483647 h 92"/>
                    <a:gd name="T68" fmla="*/ 2147483647 w 146"/>
                    <a:gd name="T69" fmla="*/ 2147483647 h 92"/>
                    <a:gd name="T70" fmla="*/ 2147483647 w 146"/>
                    <a:gd name="T71" fmla="*/ 2147483647 h 92"/>
                    <a:gd name="T72" fmla="*/ 2147483647 w 146"/>
                    <a:gd name="T73" fmla="*/ 2147483647 h 92"/>
                    <a:gd name="T74" fmla="*/ 2147483647 w 146"/>
                    <a:gd name="T75" fmla="*/ 2147483647 h 92"/>
                    <a:gd name="T76" fmla="*/ 2147483647 w 146"/>
                    <a:gd name="T77" fmla="*/ 2147483647 h 92"/>
                    <a:gd name="T78" fmla="*/ 2147483647 w 146"/>
                    <a:gd name="T79" fmla="*/ 2147483647 h 92"/>
                    <a:gd name="T80" fmla="*/ 2147483647 w 146"/>
                    <a:gd name="T81" fmla="*/ 2147483647 h 92"/>
                    <a:gd name="T82" fmla="*/ 2147483647 w 146"/>
                    <a:gd name="T83" fmla="*/ 2147483647 h 92"/>
                    <a:gd name="T84" fmla="*/ 2147483647 w 146"/>
                    <a:gd name="T85" fmla="*/ 2147483647 h 92"/>
                    <a:gd name="T86" fmla="*/ 2147483647 w 146"/>
                    <a:gd name="T87" fmla="*/ 2147483647 h 92"/>
                    <a:gd name="T88" fmla="*/ 2147483647 w 146"/>
                    <a:gd name="T89" fmla="*/ 2147483647 h 92"/>
                    <a:gd name="T90" fmla="*/ 2147483647 w 146"/>
                    <a:gd name="T91" fmla="*/ 2147483647 h 92"/>
                    <a:gd name="T92" fmla="*/ 2147483647 w 146"/>
                    <a:gd name="T93" fmla="*/ 2147483647 h 92"/>
                    <a:gd name="T94" fmla="*/ 2147483647 w 146"/>
                    <a:gd name="T95" fmla="*/ 2147483647 h 92"/>
                    <a:gd name="T96" fmla="*/ 2147483647 w 146"/>
                    <a:gd name="T97" fmla="*/ 2147483647 h 92"/>
                    <a:gd name="T98" fmla="*/ 2147483647 w 146"/>
                    <a:gd name="T99" fmla="*/ 2147483647 h 92"/>
                    <a:gd name="T100" fmla="*/ 2147483647 w 146"/>
                    <a:gd name="T101" fmla="*/ 2147483647 h 92"/>
                    <a:gd name="T102" fmla="*/ 2147483647 w 146"/>
                    <a:gd name="T103" fmla="*/ 2147483647 h 92"/>
                    <a:gd name="T104" fmla="*/ 2147483647 w 146"/>
                    <a:gd name="T105" fmla="*/ 2147483647 h 92"/>
                    <a:gd name="T106" fmla="*/ 2147483647 w 146"/>
                    <a:gd name="T107" fmla="*/ 2147483647 h 92"/>
                    <a:gd name="T108" fmla="*/ 2147483647 w 146"/>
                    <a:gd name="T109" fmla="*/ 2147483647 h 92"/>
                    <a:gd name="T110" fmla="*/ 2147483647 w 146"/>
                    <a:gd name="T111" fmla="*/ 2147483647 h 92"/>
                    <a:gd name="T112" fmla="*/ 2147483647 w 146"/>
                    <a:gd name="T113" fmla="*/ 2147483647 h 92"/>
                    <a:gd name="T114" fmla="*/ 2147483647 w 146"/>
                    <a:gd name="T115" fmla="*/ 2147483647 h 92"/>
                    <a:gd name="T116" fmla="*/ 2147483647 w 146"/>
                    <a:gd name="T117" fmla="*/ 2147483647 h 92"/>
                    <a:gd name="T118" fmla="*/ 2147483647 w 146"/>
                    <a:gd name="T119" fmla="*/ 2147483647 h 92"/>
                    <a:gd name="T120" fmla="*/ 2147483647 w 146"/>
                    <a:gd name="T121" fmla="*/ 2147483647 h 92"/>
                    <a:gd name="T122" fmla="*/ 2147483647 w 146"/>
                    <a:gd name="T123" fmla="*/ 2147483647 h 92"/>
                    <a:gd name="T124" fmla="*/ 2147483647 w 146"/>
                    <a:gd name="T125" fmla="*/ 2147483647 h 92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  <a:gd name="T189" fmla="*/ 0 w 146"/>
                    <a:gd name="T190" fmla="*/ 0 h 92"/>
                    <a:gd name="T191" fmla="*/ 146 w 146"/>
                    <a:gd name="T192" fmla="*/ 92 h 92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T189" t="T190" r="T191" b="T192"/>
                  <a:pathLst>
                    <a:path w="146" h="92">
                      <a:moveTo>
                        <a:pt x="100" y="73"/>
                      </a:moveTo>
                      <a:cubicBezTo>
                        <a:pt x="99" y="72"/>
                        <a:pt x="99" y="72"/>
                        <a:pt x="99" y="72"/>
                      </a:cubicBezTo>
                      <a:cubicBezTo>
                        <a:pt x="99" y="72"/>
                        <a:pt x="98" y="73"/>
                        <a:pt x="98" y="73"/>
                      </a:cubicBezTo>
                      <a:cubicBezTo>
                        <a:pt x="98" y="72"/>
                        <a:pt x="98" y="71"/>
                        <a:pt x="99" y="71"/>
                      </a:cubicBezTo>
                      <a:cubicBezTo>
                        <a:pt x="99" y="71"/>
                        <a:pt x="99" y="71"/>
                        <a:pt x="99" y="71"/>
                      </a:cubicBezTo>
                      <a:cubicBezTo>
                        <a:pt x="99" y="70"/>
                        <a:pt x="99" y="70"/>
                        <a:pt x="99" y="70"/>
                      </a:cubicBezTo>
                      <a:cubicBezTo>
                        <a:pt x="98" y="71"/>
                        <a:pt x="98" y="72"/>
                        <a:pt x="98" y="72"/>
                      </a:cubicBezTo>
                      <a:cubicBezTo>
                        <a:pt x="97" y="71"/>
                        <a:pt x="97" y="72"/>
                        <a:pt x="97" y="71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96" y="72"/>
                        <a:pt x="95" y="73"/>
                        <a:pt x="95" y="73"/>
                      </a:cubicBezTo>
                      <a:cubicBezTo>
                        <a:pt x="94" y="75"/>
                        <a:pt x="92" y="75"/>
                        <a:pt x="90" y="77"/>
                      </a:cubicBezTo>
                      <a:cubicBezTo>
                        <a:pt x="90" y="76"/>
                        <a:pt x="89" y="77"/>
                        <a:pt x="89" y="76"/>
                      </a:cubicBezTo>
                      <a:cubicBezTo>
                        <a:pt x="90" y="76"/>
                        <a:pt x="90" y="75"/>
                        <a:pt x="90" y="75"/>
                      </a:cubicBezTo>
                      <a:cubicBezTo>
                        <a:pt x="91" y="75"/>
                        <a:pt x="92" y="75"/>
                        <a:pt x="92" y="74"/>
                      </a:cubicBezTo>
                      <a:cubicBezTo>
                        <a:pt x="93" y="74"/>
                        <a:pt x="93" y="74"/>
                        <a:pt x="93" y="74"/>
                      </a:cubicBezTo>
                      <a:cubicBezTo>
                        <a:pt x="93" y="73"/>
                        <a:pt x="94" y="72"/>
                        <a:pt x="95" y="72"/>
                      </a:cubicBezTo>
                      <a:cubicBezTo>
                        <a:pt x="95" y="72"/>
                        <a:pt x="95" y="72"/>
                        <a:pt x="95" y="72"/>
                      </a:cubicBezTo>
                      <a:cubicBezTo>
                        <a:pt x="95" y="71"/>
                        <a:pt x="95" y="71"/>
                        <a:pt x="96" y="70"/>
                      </a:cubicBezTo>
                      <a:cubicBezTo>
                        <a:pt x="96" y="70"/>
                        <a:pt x="96" y="70"/>
                        <a:pt x="96" y="70"/>
                      </a:cubicBezTo>
                      <a:cubicBezTo>
                        <a:pt x="96" y="69"/>
                        <a:pt x="99" y="67"/>
                        <a:pt x="98" y="67"/>
                      </a:cubicBezTo>
                      <a:cubicBezTo>
                        <a:pt x="98" y="67"/>
                        <a:pt x="98" y="67"/>
                        <a:pt x="97" y="67"/>
                      </a:cubicBezTo>
                      <a:cubicBezTo>
                        <a:pt x="97" y="67"/>
                        <a:pt x="96" y="67"/>
                        <a:pt x="97" y="67"/>
                      </a:cubicBezTo>
                      <a:cubicBezTo>
                        <a:pt x="97" y="67"/>
                        <a:pt x="97" y="68"/>
                        <a:pt x="97" y="68"/>
                      </a:cubicBezTo>
                      <a:cubicBezTo>
                        <a:pt x="97" y="68"/>
                        <a:pt x="97" y="68"/>
                        <a:pt x="96" y="68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6" y="69"/>
                        <a:pt x="96" y="69"/>
                        <a:pt x="96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5" y="69"/>
                        <a:pt x="95" y="69"/>
                        <a:pt x="95" y="69"/>
                      </a:cubicBezTo>
                      <a:cubicBezTo>
                        <a:pt x="94" y="70"/>
                        <a:pt x="93" y="71"/>
                        <a:pt x="92" y="73"/>
                      </a:cubicBezTo>
                      <a:cubicBezTo>
                        <a:pt x="91" y="73"/>
                        <a:pt x="90" y="74"/>
                        <a:pt x="89" y="74"/>
                      </a:cubicBezTo>
                      <a:cubicBezTo>
                        <a:pt x="90" y="73"/>
                        <a:pt x="90" y="73"/>
                        <a:pt x="90" y="73"/>
                      </a:cubicBezTo>
                      <a:cubicBezTo>
                        <a:pt x="89" y="72"/>
                        <a:pt x="92" y="73"/>
                        <a:pt x="92" y="72"/>
                      </a:cubicBezTo>
                      <a:cubicBezTo>
                        <a:pt x="92" y="72"/>
                        <a:pt x="92" y="72"/>
                        <a:pt x="92" y="72"/>
                      </a:cubicBezTo>
                      <a:cubicBezTo>
                        <a:pt x="93" y="71"/>
                        <a:pt x="93" y="71"/>
                        <a:pt x="93" y="71"/>
                      </a:cubicBezTo>
                      <a:cubicBezTo>
                        <a:pt x="93" y="69"/>
                        <a:pt x="94" y="69"/>
                        <a:pt x="95" y="67"/>
                      </a:cubicBezTo>
                      <a:cubicBezTo>
                        <a:pt x="94" y="67"/>
                        <a:pt x="94" y="67"/>
                        <a:pt x="94" y="67"/>
                      </a:cubicBezTo>
                      <a:cubicBezTo>
                        <a:pt x="94" y="67"/>
                        <a:pt x="94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5" y="66"/>
                      </a:cubicBezTo>
                      <a:cubicBezTo>
                        <a:pt x="95" y="66"/>
                        <a:pt x="95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6" y="66"/>
                      </a:cubicBezTo>
                      <a:cubicBezTo>
                        <a:pt x="96" y="66"/>
                        <a:pt x="96" y="66"/>
                        <a:pt x="95" y="66"/>
                      </a:cubicBezTo>
                      <a:cubicBezTo>
                        <a:pt x="95" y="65"/>
                        <a:pt x="95" y="67"/>
                        <a:pt x="94" y="66"/>
                      </a:cubicBezTo>
                      <a:cubicBezTo>
                        <a:pt x="95" y="65"/>
                        <a:pt x="95" y="64"/>
                        <a:pt x="96" y="64"/>
                      </a:cubicBezTo>
                      <a:cubicBezTo>
                        <a:pt x="96" y="64"/>
                        <a:pt x="96" y="64"/>
                        <a:pt x="96" y="64"/>
                      </a:cubicBezTo>
                      <a:cubicBezTo>
                        <a:pt x="96" y="63"/>
                        <a:pt x="96" y="63"/>
                        <a:pt x="96" y="63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6"/>
                      </a:cubicBezTo>
                      <a:cubicBezTo>
                        <a:pt x="93" y="66"/>
                        <a:pt x="93" y="66"/>
                        <a:pt x="93" y="65"/>
                      </a:cubicBezTo>
                      <a:cubicBezTo>
                        <a:pt x="92" y="68"/>
                        <a:pt x="92" y="68"/>
                        <a:pt x="92" y="68"/>
                      </a:cubicBezTo>
                      <a:cubicBezTo>
                        <a:pt x="91" y="67"/>
                        <a:pt x="91" y="68"/>
                        <a:pt x="90" y="67"/>
                      </a:cubicBezTo>
                      <a:cubicBezTo>
                        <a:pt x="91" y="67"/>
                        <a:pt x="91" y="67"/>
                        <a:pt x="91" y="66"/>
                      </a:cubicBezTo>
                      <a:cubicBezTo>
                        <a:pt x="90" y="66"/>
                        <a:pt x="91" y="67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90" y="68"/>
                        <a:pt x="90" y="68"/>
                        <a:pt x="90" y="68"/>
                      </a:cubicBezTo>
                      <a:cubicBezTo>
                        <a:pt x="89" y="70"/>
                        <a:pt x="89" y="68"/>
                        <a:pt x="89" y="68"/>
                      </a:cubicBezTo>
                      <a:cubicBezTo>
                        <a:pt x="89" y="67"/>
                        <a:pt x="89" y="67"/>
                        <a:pt x="89" y="66"/>
                      </a:cubicBezTo>
                      <a:cubicBezTo>
                        <a:pt x="88" y="67"/>
                        <a:pt x="88" y="67"/>
                        <a:pt x="88" y="68"/>
                      </a:cubicBezTo>
                      <a:cubicBezTo>
                        <a:pt x="87" y="68"/>
                        <a:pt x="87" y="68"/>
                        <a:pt x="87" y="68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6" y="69"/>
                        <a:pt x="85" y="70"/>
                        <a:pt x="84" y="71"/>
                      </a:cubicBezTo>
                      <a:cubicBezTo>
                        <a:pt x="83" y="70"/>
                        <a:pt x="82" y="72"/>
                        <a:pt x="81" y="71"/>
                      </a:cubicBezTo>
                      <a:cubicBezTo>
                        <a:pt x="81" y="72"/>
                        <a:pt x="81" y="72"/>
                        <a:pt x="81" y="72"/>
                      </a:cubicBezTo>
                      <a:cubicBezTo>
                        <a:pt x="81" y="72"/>
                        <a:pt x="81" y="72"/>
                        <a:pt x="80" y="72"/>
                      </a:cubicBezTo>
                      <a:cubicBezTo>
                        <a:pt x="79" y="72"/>
                        <a:pt x="81" y="72"/>
                        <a:pt x="81" y="72"/>
                      </a:cubicBezTo>
                      <a:cubicBezTo>
                        <a:pt x="80" y="72"/>
                        <a:pt x="79" y="73"/>
                        <a:pt x="78" y="73"/>
                      </a:cubicBezTo>
                      <a:cubicBezTo>
                        <a:pt x="78" y="73"/>
                        <a:pt x="78" y="73"/>
                        <a:pt x="78" y="73"/>
                      </a:cubicBezTo>
                      <a:cubicBezTo>
                        <a:pt x="73" y="73"/>
                        <a:pt x="67" y="74"/>
                        <a:pt x="62" y="73"/>
                      </a:cubicBezTo>
                      <a:cubicBezTo>
                        <a:pt x="62" y="72"/>
                        <a:pt x="61" y="71"/>
                        <a:pt x="62" y="71"/>
                      </a:cubicBezTo>
                      <a:cubicBezTo>
                        <a:pt x="61" y="71"/>
                        <a:pt x="62" y="72"/>
                        <a:pt x="61" y="72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2" y="70"/>
                        <a:pt x="65" y="72"/>
                        <a:pt x="66" y="69"/>
                      </a:cubicBezTo>
                      <a:cubicBezTo>
                        <a:pt x="66" y="69"/>
                        <a:pt x="66" y="69"/>
                        <a:pt x="66" y="69"/>
                      </a:cubicBezTo>
                      <a:cubicBezTo>
                        <a:pt x="67" y="69"/>
                        <a:pt x="67" y="67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8" y="66"/>
                        <a:pt x="68" y="66"/>
                        <a:pt x="68" y="66"/>
                      </a:cubicBezTo>
                      <a:cubicBezTo>
                        <a:pt x="69" y="64"/>
                        <a:pt x="69" y="64"/>
                        <a:pt x="69" y="62"/>
                      </a:cubicBezTo>
                      <a:cubicBezTo>
                        <a:pt x="68" y="63"/>
                        <a:pt x="69" y="61"/>
                        <a:pt x="68" y="61"/>
                      </a:cubicBezTo>
                      <a:cubicBezTo>
                        <a:pt x="67" y="60"/>
                        <a:pt x="67" y="57"/>
                        <a:pt x="65" y="57"/>
                      </a:cubicBezTo>
                      <a:cubicBezTo>
                        <a:pt x="63" y="54"/>
                        <a:pt x="59" y="53"/>
                        <a:pt x="55" y="51"/>
                      </a:cubicBezTo>
                      <a:cubicBezTo>
                        <a:pt x="53" y="51"/>
                        <a:pt x="52" y="50"/>
                        <a:pt x="50" y="50"/>
                      </a:cubicBezTo>
                      <a:cubicBezTo>
                        <a:pt x="49" y="47"/>
                        <a:pt x="48" y="43"/>
                        <a:pt x="45" y="42"/>
                      </a:cubicBezTo>
                      <a:cubicBezTo>
                        <a:pt x="46" y="42"/>
                        <a:pt x="47" y="43"/>
                        <a:pt x="48" y="42"/>
                      </a:cubicBezTo>
                      <a:cubicBezTo>
                        <a:pt x="48" y="41"/>
                        <a:pt x="50" y="41"/>
                        <a:pt x="50" y="41"/>
                      </a:cubicBezTo>
                      <a:cubicBezTo>
                        <a:pt x="50" y="41"/>
                        <a:pt x="50" y="41"/>
                        <a:pt x="50" y="41"/>
                      </a:cubicBezTo>
                      <a:cubicBezTo>
                        <a:pt x="52" y="41"/>
                        <a:pt x="53" y="39"/>
                        <a:pt x="54" y="40"/>
                      </a:cubicBezTo>
                      <a:cubicBezTo>
                        <a:pt x="53" y="42"/>
                        <a:pt x="53" y="44"/>
                        <a:pt x="53" y="46"/>
                      </a:cubicBezTo>
                      <a:cubicBezTo>
                        <a:pt x="54" y="45"/>
                        <a:pt x="54" y="44"/>
                        <a:pt x="54" y="43"/>
                      </a:cubicBezTo>
                      <a:cubicBezTo>
                        <a:pt x="55" y="44"/>
                        <a:pt x="53" y="46"/>
                        <a:pt x="55" y="46"/>
                      </a:cubicBezTo>
                      <a:cubicBezTo>
                        <a:pt x="54" y="47"/>
                        <a:pt x="54" y="47"/>
                        <a:pt x="54" y="47"/>
                      </a:cubicBezTo>
                      <a:cubicBezTo>
                        <a:pt x="55" y="48"/>
                        <a:pt x="56" y="46"/>
                        <a:pt x="57" y="47"/>
                      </a:cubicBezTo>
                      <a:cubicBezTo>
                        <a:pt x="56" y="48"/>
                        <a:pt x="56" y="48"/>
                        <a:pt x="56" y="48"/>
                      </a:cubicBezTo>
                      <a:cubicBezTo>
                        <a:pt x="57" y="48"/>
                        <a:pt x="57" y="47"/>
                        <a:pt x="57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58" y="47"/>
                        <a:pt x="58" y="47"/>
                        <a:pt x="58" y="47"/>
                      </a:cubicBezTo>
                      <a:cubicBezTo>
                        <a:pt x="60" y="45"/>
                        <a:pt x="61" y="41"/>
                        <a:pt x="63" y="38"/>
                      </a:cubicBezTo>
                      <a:cubicBezTo>
                        <a:pt x="65" y="34"/>
                        <a:pt x="69" y="31"/>
                        <a:pt x="75" y="32"/>
                      </a:cubicBezTo>
                      <a:cubicBezTo>
                        <a:pt x="76" y="32"/>
                        <a:pt x="77" y="32"/>
                        <a:pt x="78" y="33"/>
                      </a:cubicBezTo>
                      <a:cubicBezTo>
                        <a:pt x="79" y="33"/>
                        <a:pt x="80" y="34"/>
                        <a:pt x="81" y="34"/>
                      </a:cubicBezTo>
                      <a:cubicBezTo>
                        <a:pt x="82" y="36"/>
                        <a:pt x="83" y="39"/>
                        <a:pt x="83" y="42"/>
                      </a:cubicBezTo>
                      <a:cubicBezTo>
                        <a:pt x="80" y="42"/>
                        <a:pt x="78" y="42"/>
                        <a:pt x="76" y="42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6" y="43"/>
                      </a:cubicBezTo>
                      <a:cubicBezTo>
                        <a:pt x="76" y="43"/>
                        <a:pt x="76" y="43"/>
                        <a:pt x="77" y="44"/>
                      </a:cubicBezTo>
                      <a:cubicBezTo>
                        <a:pt x="76" y="44"/>
                        <a:pt x="76" y="44"/>
                        <a:pt x="76" y="45"/>
                      </a:cubicBezTo>
                      <a:cubicBezTo>
                        <a:pt x="76" y="45"/>
                        <a:pt x="76" y="45"/>
                        <a:pt x="76" y="44"/>
                      </a:cubicBezTo>
                      <a:cubicBezTo>
                        <a:pt x="77" y="45"/>
                        <a:pt x="77" y="45"/>
                        <a:pt x="77" y="45"/>
                      </a:cubicBezTo>
                      <a:cubicBezTo>
                        <a:pt x="76" y="46"/>
                        <a:pt x="77" y="46"/>
                        <a:pt x="77" y="46"/>
                      </a:cubicBezTo>
                      <a:cubicBezTo>
                        <a:pt x="77" y="46"/>
                        <a:pt x="78" y="47"/>
                        <a:pt x="77" y="47"/>
                      </a:cubicBezTo>
                      <a:cubicBezTo>
                        <a:pt x="79" y="48"/>
                        <a:pt x="79" y="48"/>
                        <a:pt x="79" y="48"/>
                      </a:cubicBezTo>
                      <a:cubicBezTo>
                        <a:pt x="80" y="49"/>
                        <a:pt x="81" y="48"/>
                        <a:pt x="82" y="49"/>
                      </a:cubicBezTo>
                      <a:cubicBezTo>
                        <a:pt x="79" y="49"/>
                        <a:pt x="79" y="49"/>
                        <a:pt x="79" y="49"/>
                      </a:cubicBezTo>
                      <a:cubicBezTo>
                        <a:pt x="80" y="50"/>
                        <a:pt x="81" y="50"/>
                        <a:pt x="82" y="50"/>
                      </a:cubicBezTo>
                      <a:cubicBezTo>
                        <a:pt x="81" y="50"/>
                        <a:pt x="80" y="50"/>
                        <a:pt x="78" y="50"/>
                      </a:cubicBezTo>
                      <a:cubicBezTo>
                        <a:pt x="82" y="50"/>
                        <a:pt x="86" y="51"/>
                        <a:pt x="90" y="51"/>
                      </a:cubicBezTo>
                      <a:cubicBezTo>
                        <a:pt x="92" y="50"/>
                        <a:pt x="94" y="50"/>
                        <a:pt x="96" y="48"/>
                      </a:cubicBezTo>
                      <a:cubicBezTo>
                        <a:pt x="96" y="49"/>
                        <a:pt x="96" y="49"/>
                        <a:pt x="96" y="49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8"/>
                        <a:pt x="96" y="48"/>
                      </a:cubicBezTo>
                      <a:cubicBezTo>
                        <a:pt x="96" y="48"/>
                        <a:pt x="96" y="47"/>
                        <a:pt x="97" y="47"/>
                      </a:cubicBezTo>
                      <a:cubicBezTo>
                        <a:pt x="96" y="47"/>
                        <a:pt x="96" y="47"/>
                        <a:pt x="96" y="47"/>
                      </a:cubicBezTo>
                      <a:cubicBezTo>
                        <a:pt x="96" y="46"/>
                        <a:pt x="96" y="46"/>
                        <a:pt x="96" y="46"/>
                      </a:cubicBezTo>
                      <a:cubicBezTo>
                        <a:pt x="97" y="46"/>
                        <a:pt x="97" y="46"/>
                        <a:pt x="97" y="46"/>
                      </a:cubicBezTo>
                      <a:cubicBezTo>
                        <a:pt x="97" y="45"/>
                        <a:pt x="96" y="45"/>
                        <a:pt x="96" y="45"/>
                      </a:cubicBezTo>
                      <a:cubicBezTo>
                        <a:pt x="96" y="45"/>
                        <a:pt x="96" y="45"/>
                        <a:pt x="96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5" y="45"/>
                        <a:pt x="96" y="44"/>
                        <a:pt x="95" y="45"/>
                      </a:cubicBezTo>
                      <a:cubicBezTo>
                        <a:pt x="95" y="45"/>
                        <a:pt x="95" y="45"/>
                        <a:pt x="95" y="45"/>
                      </a:cubicBezTo>
                      <a:cubicBezTo>
                        <a:pt x="94" y="46"/>
                        <a:pt x="94" y="46"/>
                        <a:pt x="93" y="45"/>
                      </a:cubicBezTo>
                      <a:cubicBezTo>
                        <a:pt x="94" y="45"/>
                        <a:pt x="95" y="44"/>
                        <a:pt x="95" y="43"/>
                      </a:cubicBezTo>
                      <a:cubicBezTo>
                        <a:pt x="95" y="42"/>
                        <a:pt x="97" y="43"/>
                        <a:pt x="97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8" y="42"/>
                        <a:pt x="98" y="42"/>
                        <a:pt x="98" y="42"/>
                      </a:cubicBezTo>
                      <a:cubicBezTo>
                        <a:pt x="99" y="41"/>
                        <a:pt x="100" y="40"/>
                        <a:pt x="101" y="40"/>
                      </a:cubicBezTo>
                      <a:cubicBezTo>
                        <a:pt x="103" y="39"/>
                        <a:pt x="103" y="39"/>
                        <a:pt x="103" y="37"/>
                      </a:cubicBezTo>
                      <a:cubicBezTo>
                        <a:pt x="103" y="38"/>
                        <a:pt x="103" y="38"/>
                        <a:pt x="103" y="38"/>
                      </a:cubicBezTo>
                      <a:cubicBezTo>
                        <a:pt x="104" y="37"/>
                        <a:pt x="103" y="37"/>
                        <a:pt x="104" y="37"/>
                      </a:cubicBezTo>
                      <a:cubicBezTo>
                        <a:pt x="103" y="35"/>
                        <a:pt x="105" y="34"/>
                        <a:pt x="105" y="33"/>
                      </a:cubicBezTo>
                      <a:cubicBezTo>
                        <a:pt x="107" y="34"/>
                        <a:pt x="104" y="34"/>
                        <a:pt x="105" y="36"/>
                      </a:cubicBezTo>
                      <a:cubicBezTo>
                        <a:pt x="105" y="36"/>
                        <a:pt x="105" y="36"/>
                        <a:pt x="105" y="36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5"/>
                        <a:pt x="106" y="35"/>
                        <a:pt x="106" y="35"/>
                      </a:cubicBezTo>
                      <a:cubicBezTo>
                        <a:pt x="106" y="34"/>
                        <a:pt x="106" y="34"/>
                        <a:pt x="106" y="34"/>
                      </a:cubicBezTo>
                      <a:cubicBezTo>
                        <a:pt x="106" y="34"/>
                        <a:pt x="106" y="33"/>
                        <a:pt x="107" y="33"/>
                      </a:cubicBezTo>
                      <a:cubicBezTo>
                        <a:pt x="107" y="33"/>
                        <a:pt x="107" y="33"/>
                        <a:pt x="107" y="33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7" y="34"/>
                        <a:pt x="107" y="34"/>
                        <a:pt x="107" y="34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7" y="35"/>
                        <a:pt x="107" y="35"/>
                        <a:pt x="107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8" y="35"/>
                      </a:cubicBezTo>
                      <a:cubicBezTo>
                        <a:pt x="108" y="35"/>
                        <a:pt x="108" y="35"/>
                        <a:pt x="109" y="34"/>
                      </a:cubicBezTo>
                      <a:cubicBezTo>
                        <a:pt x="109" y="35"/>
                        <a:pt x="109" y="35"/>
                        <a:pt x="109" y="35"/>
                      </a:cubicBezTo>
                      <a:cubicBezTo>
                        <a:pt x="109" y="35"/>
                        <a:pt x="108" y="36"/>
                        <a:pt x="108" y="36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7" y="37"/>
                        <a:pt x="107" y="37"/>
                        <a:pt x="107" y="37"/>
                      </a:cubicBezTo>
                      <a:cubicBezTo>
                        <a:pt x="108" y="36"/>
                        <a:pt x="108" y="36"/>
                        <a:pt x="108" y="36"/>
                      </a:cubicBezTo>
                      <a:cubicBezTo>
                        <a:pt x="108" y="37"/>
                        <a:pt x="108" y="37"/>
                        <a:pt x="108" y="37"/>
                      </a:cubicBezTo>
                      <a:cubicBezTo>
                        <a:pt x="108" y="36"/>
                        <a:pt x="109" y="37"/>
                        <a:pt x="109" y="36"/>
                      </a:cubicBezTo>
                      <a:cubicBezTo>
                        <a:pt x="109" y="35"/>
                        <a:pt x="111" y="36"/>
                        <a:pt x="111" y="34"/>
                      </a:cubicBezTo>
                      <a:cubicBezTo>
                        <a:pt x="114" y="31"/>
                        <a:pt x="118" y="30"/>
                        <a:pt x="121" y="27"/>
                      </a:cubicBezTo>
                      <a:cubicBezTo>
                        <a:pt x="121" y="27"/>
                        <a:pt x="121" y="27"/>
                        <a:pt x="121" y="27"/>
                      </a:cubicBezTo>
                      <a:cubicBezTo>
                        <a:pt x="127" y="23"/>
                        <a:pt x="135" y="21"/>
                        <a:pt x="143" y="23"/>
                      </a:cubicBezTo>
                      <a:cubicBezTo>
                        <a:pt x="143" y="22"/>
                        <a:pt x="143" y="22"/>
                        <a:pt x="143" y="22"/>
                      </a:cubicBezTo>
                      <a:cubicBezTo>
                        <a:pt x="143" y="22"/>
                        <a:pt x="143" y="22"/>
                        <a:pt x="144" y="22"/>
                      </a:cubicBezTo>
                      <a:cubicBezTo>
                        <a:pt x="143" y="22"/>
                        <a:pt x="143" y="21"/>
                        <a:pt x="142" y="21"/>
                      </a:cubicBezTo>
                      <a:cubicBezTo>
                        <a:pt x="143" y="21"/>
                        <a:pt x="145" y="21"/>
                        <a:pt x="146" y="21"/>
                      </a:cubicBezTo>
                      <a:cubicBezTo>
                        <a:pt x="145" y="21"/>
                        <a:pt x="145" y="21"/>
                        <a:pt x="145" y="21"/>
                      </a:cubicBezTo>
                      <a:cubicBezTo>
                        <a:pt x="144" y="21"/>
                        <a:pt x="143" y="21"/>
                        <a:pt x="143" y="20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3" y="20"/>
                        <a:pt x="143" y="20"/>
                        <a:pt x="143" y="19"/>
                      </a:cubicBezTo>
                      <a:cubicBezTo>
                        <a:pt x="143" y="20"/>
                        <a:pt x="143" y="20"/>
                        <a:pt x="143" y="20"/>
                      </a:cubicBezTo>
                      <a:cubicBezTo>
                        <a:pt x="142" y="20"/>
                        <a:pt x="141" y="20"/>
                        <a:pt x="141" y="20"/>
                      </a:cubicBezTo>
                      <a:cubicBezTo>
                        <a:pt x="140" y="20"/>
                        <a:pt x="140" y="18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8"/>
                        <a:pt x="140" y="18"/>
                        <a:pt x="140" y="18"/>
                      </a:cubicBezTo>
                      <a:cubicBezTo>
                        <a:pt x="139" y="17"/>
                        <a:pt x="139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8"/>
                        <a:pt x="138" y="18"/>
                        <a:pt x="138" y="18"/>
                      </a:cubicBezTo>
                      <a:cubicBezTo>
                        <a:pt x="138" y="17"/>
                        <a:pt x="138" y="17"/>
                        <a:pt x="138" y="16"/>
                      </a:cubicBezTo>
                      <a:cubicBezTo>
                        <a:pt x="139" y="17"/>
                        <a:pt x="139" y="16"/>
                        <a:pt x="140" y="17"/>
                      </a:cubicBezTo>
                      <a:cubicBezTo>
                        <a:pt x="140" y="16"/>
                        <a:pt x="141" y="17"/>
                        <a:pt x="141" y="16"/>
                      </a:cubicBezTo>
                      <a:cubicBezTo>
                        <a:pt x="140" y="16"/>
                        <a:pt x="139" y="16"/>
                        <a:pt x="138" y="16"/>
                      </a:cubicBezTo>
                      <a:cubicBezTo>
                        <a:pt x="138" y="16"/>
                        <a:pt x="137" y="16"/>
                        <a:pt x="137" y="16"/>
                      </a:cubicBezTo>
                      <a:cubicBezTo>
                        <a:pt x="137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6"/>
                        <a:pt x="136" y="16"/>
                      </a:cubicBezTo>
                      <a:cubicBezTo>
                        <a:pt x="136" y="16"/>
                        <a:pt x="136" y="15"/>
                        <a:pt x="136" y="15"/>
                      </a:cubicBezTo>
                      <a:cubicBezTo>
                        <a:pt x="136" y="15"/>
                        <a:pt x="136" y="15"/>
                        <a:pt x="136" y="15"/>
                      </a:cubicBezTo>
                      <a:cubicBezTo>
                        <a:pt x="135" y="15"/>
                        <a:pt x="135" y="15"/>
                        <a:pt x="135" y="15"/>
                      </a:cubicBezTo>
                      <a:cubicBezTo>
                        <a:pt x="136" y="16"/>
                        <a:pt x="134" y="16"/>
                        <a:pt x="136" y="17"/>
                      </a:cubicBezTo>
                      <a:cubicBezTo>
                        <a:pt x="135" y="17"/>
                        <a:pt x="135" y="17"/>
                        <a:pt x="134" y="17"/>
                      </a:cubicBezTo>
                      <a:cubicBezTo>
                        <a:pt x="134" y="17"/>
                        <a:pt x="134" y="16"/>
                        <a:pt x="135" y="16"/>
                      </a:cubicBezTo>
                      <a:cubicBezTo>
                        <a:pt x="135" y="16"/>
                        <a:pt x="135" y="16"/>
                        <a:pt x="135" y="16"/>
                      </a:cubicBezTo>
                      <a:cubicBezTo>
                        <a:pt x="134" y="16"/>
                        <a:pt x="133" y="15"/>
                        <a:pt x="132" y="15"/>
                      </a:cubicBezTo>
                      <a:cubicBezTo>
                        <a:pt x="133" y="14"/>
                        <a:pt x="133" y="15"/>
                        <a:pt x="133" y="14"/>
                      </a:cubicBezTo>
                      <a:cubicBezTo>
                        <a:pt x="133" y="14"/>
                        <a:pt x="133" y="14"/>
                        <a:pt x="133" y="14"/>
                      </a:cubicBezTo>
                      <a:cubicBezTo>
                        <a:pt x="132" y="14"/>
                        <a:pt x="131" y="13"/>
                        <a:pt x="130" y="14"/>
                      </a:cubicBezTo>
                      <a:cubicBezTo>
                        <a:pt x="130" y="14"/>
                        <a:pt x="130" y="14"/>
                        <a:pt x="130" y="14"/>
                      </a:cubicBezTo>
                      <a:cubicBezTo>
                        <a:pt x="130" y="14"/>
                        <a:pt x="129" y="13"/>
                        <a:pt x="129" y="14"/>
                      </a:cubicBezTo>
                      <a:cubicBezTo>
                        <a:pt x="128" y="13"/>
                        <a:pt x="128" y="15"/>
                        <a:pt x="126" y="14"/>
                      </a:cubicBezTo>
                      <a:cubicBezTo>
                        <a:pt x="125" y="15"/>
                        <a:pt x="124" y="14"/>
                        <a:pt x="122" y="15"/>
                      </a:cubicBezTo>
                      <a:cubicBezTo>
                        <a:pt x="123" y="15"/>
                        <a:pt x="123" y="15"/>
                        <a:pt x="123" y="15"/>
                      </a:cubicBezTo>
                      <a:cubicBezTo>
                        <a:pt x="122" y="16"/>
                        <a:pt x="122" y="16"/>
                        <a:pt x="122" y="16"/>
                      </a:cubicBezTo>
                      <a:cubicBezTo>
                        <a:pt x="122" y="15"/>
                        <a:pt x="121" y="16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5"/>
                      </a:cubicBezTo>
                      <a:cubicBezTo>
                        <a:pt x="121" y="15"/>
                        <a:pt x="121" y="15"/>
                        <a:pt x="121" y="16"/>
                      </a:cubicBezTo>
                      <a:cubicBezTo>
                        <a:pt x="121" y="16"/>
                        <a:pt x="121" y="16"/>
                        <a:pt x="121" y="16"/>
                      </a:cubicBezTo>
                      <a:cubicBezTo>
                        <a:pt x="120" y="16"/>
                        <a:pt x="120" y="16"/>
                        <a:pt x="120" y="15"/>
                      </a:cubicBezTo>
                      <a:cubicBezTo>
                        <a:pt x="118" y="16"/>
                        <a:pt x="117" y="16"/>
                        <a:pt x="116" y="17"/>
                      </a:cubicBezTo>
                      <a:cubicBezTo>
                        <a:pt x="113" y="18"/>
                        <a:pt x="110" y="20"/>
                        <a:pt x="108" y="22"/>
                      </a:cubicBezTo>
                      <a:cubicBezTo>
                        <a:pt x="106" y="23"/>
                        <a:pt x="106" y="24"/>
                        <a:pt x="105" y="24"/>
                      </a:cubicBezTo>
                      <a:cubicBezTo>
                        <a:pt x="105" y="25"/>
                        <a:pt x="105" y="25"/>
                        <a:pt x="105" y="25"/>
                      </a:cubicBezTo>
                      <a:cubicBezTo>
                        <a:pt x="104" y="26"/>
                        <a:pt x="102" y="27"/>
                        <a:pt x="101" y="28"/>
                      </a:cubicBezTo>
                      <a:cubicBezTo>
                        <a:pt x="101" y="29"/>
                        <a:pt x="100" y="30"/>
                        <a:pt x="100" y="31"/>
                      </a:cubicBezTo>
                      <a:cubicBezTo>
                        <a:pt x="100" y="30"/>
                        <a:pt x="100" y="30"/>
                        <a:pt x="100" y="30"/>
                      </a:cubicBezTo>
                      <a:cubicBezTo>
                        <a:pt x="100" y="30"/>
                        <a:pt x="101" y="31"/>
                        <a:pt x="101" y="31"/>
                      </a:cubicBezTo>
                      <a:cubicBezTo>
                        <a:pt x="101" y="31"/>
                        <a:pt x="101" y="31"/>
                        <a:pt x="101" y="31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30"/>
                        <a:pt x="101" y="30"/>
                      </a:cubicBezTo>
                      <a:cubicBezTo>
                        <a:pt x="101" y="30"/>
                        <a:pt x="101" y="29"/>
                        <a:pt x="101" y="29"/>
                      </a:cubicBezTo>
                      <a:cubicBezTo>
                        <a:pt x="101" y="29"/>
                        <a:pt x="102" y="29"/>
                        <a:pt x="102" y="30"/>
                      </a:cubicBezTo>
                      <a:cubicBezTo>
                        <a:pt x="102" y="30"/>
                        <a:pt x="102" y="30"/>
                        <a:pt x="101" y="30"/>
                      </a:cubicBezTo>
                      <a:cubicBezTo>
                        <a:pt x="102" y="31"/>
                        <a:pt x="101" y="31"/>
                        <a:pt x="101" y="32"/>
                      </a:cubicBezTo>
                      <a:cubicBezTo>
                        <a:pt x="101" y="32"/>
                        <a:pt x="101" y="32"/>
                        <a:pt x="101" y="32"/>
                      </a:cubicBezTo>
                      <a:cubicBezTo>
                        <a:pt x="102" y="32"/>
                        <a:pt x="102" y="31"/>
                        <a:pt x="102" y="30"/>
                      </a:cubicBezTo>
                      <a:cubicBezTo>
                        <a:pt x="103" y="30"/>
                        <a:pt x="104" y="29"/>
                        <a:pt x="105" y="29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4" y="30"/>
                        <a:pt x="104" y="30"/>
                        <a:pt x="104" y="30"/>
                      </a:cubicBezTo>
                      <a:cubicBezTo>
                        <a:pt x="101" y="34"/>
                        <a:pt x="101" y="34"/>
                        <a:pt x="101" y="34"/>
                      </a:cubicBezTo>
                      <a:cubicBezTo>
                        <a:pt x="100" y="33"/>
                        <a:pt x="101" y="33"/>
                        <a:pt x="101" y="32"/>
                      </a:cubicBezTo>
                      <a:cubicBezTo>
                        <a:pt x="100" y="34"/>
                        <a:pt x="100" y="34"/>
                        <a:pt x="100" y="34"/>
                      </a:cubicBezTo>
                      <a:cubicBezTo>
                        <a:pt x="99" y="33"/>
                        <a:pt x="100" y="33"/>
                        <a:pt x="100" y="32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100" y="32"/>
                        <a:pt x="101" y="31"/>
                        <a:pt x="100" y="31"/>
                      </a:cubicBezTo>
                      <a:cubicBezTo>
                        <a:pt x="100" y="32"/>
                        <a:pt x="100" y="32"/>
                        <a:pt x="100" y="32"/>
                      </a:cubicBezTo>
                      <a:cubicBezTo>
                        <a:pt x="99" y="32"/>
                        <a:pt x="100" y="31"/>
                        <a:pt x="100" y="31"/>
                      </a:cubicBezTo>
                      <a:cubicBezTo>
                        <a:pt x="99" y="31"/>
                        <a:pt x="99" y="31"/>
                        <a:pt x="99" y="31"/>
                      </a:cubicBezTo>
                      <a:cubicBezTo>
                        <a:pt x="97" y="34"/>
                        <a:pt x="93" y="36"/>
                        <a:pt x="91" y="38"/>
                      </a:cubicBezTo>
                      <a:cubicBezTo>
                        <a:pt x="90" y="37"/>
                        <a:pt x="91" y="35"/>
                        <a:pt x="90" y="34"/>
                      </a:cubicBezTo>
                      <a:cubicBezTo>
                        <a:pt x="88" y="32"/>
                        <a:pt x="86" y="30"/>
                        <a:pt x="85" y="28"/>
                      </a:cubicBezTo>
                      <a:cubicBezTo>
                        <a:pt x="84" y="27"/>
                        <a:pt x="82" y="27"/>
                        <a:pt x="83" y="26"/>
                      </a:cubicBezTo>
                      <a:cubicBezTo>
                        <a:pt x="86" y="25"/>
                        <a:pt x="88" y="26"/>
                        <a:pt x="90" y="26"/>
                      </a:cubicBezTo>
                      <a:cubicBezTo>
                        <a:pt x="90" y="25"/>
                        <a:pt x="91" y="25"/>
                        <a:pt x="91" y="25"/>
                      </a:cubicBezTo>
                      <a:cubicBezTo>
                        <a:pt x="92" y="25"/>
                        <a:pt x="92" y="26"/>
                        <a:pt x="92" y="26"/>
                      </a:cubicBezTo>
                      <a:cubicBezTo>
                        <a:pt x="92" y="26"/>
                        <a:pt x="93" y="26"/>
                        <a:pt x="93" y="26"/>
                      </a:cubicBezTo>
                      <a:cubicBezTo>
                        <a:pt x="94" y="27"/>
                        <a:pt x="94" y="26"/>
                        <a:pt x="95" y="26"/>
                      </a:cubicBezTo>
                      <a:cubicBezTo>
                        <a:pt x="95" y="26"/>
                        <a:pt x="96" y="26"/>
                        <a:pt x="95" y="26"/>
                      </a:cubicBezTo>
                      <a:cubicBezTo>
                        <a:pt x="96" y="27"/>
                        <a:pt x="96" y="27"/>
                        <a:pt x="96" y="26"/>
                      </a:cubicBezTo>
                      <a:cubicBezTo>
                        <a:pt x="97" y="26"/>
                        <a:pt x="97" y="27"/>
                        <a:pt x="98" y="27"/>
                      </a:cubicBezTo>
                      <a:cubicBezTo>
                        <a:pt x="99" y="26"/>
                        <a:pt x="97" y="26"/>
                        <a:pt x="96" y="25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6" y="24"/>
                        <a:pt x="96" y="24"/>
                        <a:pt x="96" y="24"/>
                      </a:cubicBezTo>
                      <a:cubicBezTo>
                        <a:pt x="95" y="23"/>
                        <a:pt x="94" y="23"/>
                        <a:pt x="95" y="23"/>
                      </a:cubicBezTo>
                      <a:cubicBezTo>
                        <a:pt x="94" y="23"/>
                        <a:pt x="93" y="22"/>
                        <a:pt x="93" y="22"/>
                      </a:cubicBezTo>
                      <a:cubicBezTo>
                        <a:pt x="90" y="21"/>
                        <a:pt x="88" y="22"/>
                        <a:pt x="86" y="21"/>
                      </a:cubicBezTo>
                      <a:cubicBezTo>
                        <a:pt x="86" y="21"/>
                        <a:pt x="85" y="21"/>
                        <a:pt x="85" y="21"/>
                      </a:cubicBezTo>
                      <a:cubicBezTo>
                        <a:pt x="85" y="21"/>
                        <a:pt x="85" y="20"/>
                        <a:pt x="85" y="21"/>
                      </a:cubicBezTo>
                      <a:cubicBezTo>
                        <a:pt x="86" y="20"/>
                        <a:pt x="84" y="20"/>
                        <a:pt x="85" y="21"/>
                      </a:cubicBezTo>
                      <a:cubicBezTo>
                        <a:pt x="84" y="20"/>
                        <a:pt x="84" y="20"/>
                        <a:pt x="84" y="20"/>
                      </a:cubicBezTo>
                      <a:cubicBezTo>
                        <a:pt x="82" y="20"/>
                        <a:pt x="80" y="19"/>
                        <a:pt x="79" y="20"/>
                      </a:cubicBezTo>
                      <a:cubicBezTo>
                        <a:pt x="77" y="21"/>
                        <a:pt x="75" y="21"/>
                        <a:pt x="73" y="21"/>
                      </a:cubicBezTo>
                      <a:cubicBezTo>
                        <a:pt x="74" y="21"/>
                        <a:pt x="74" y="21"/>
                        <a:pt x="74" y="21"/>
                      </a:cubicBezTo>
                      <a:cubicBezTo>
                        <a:pt x="72" y="22"/>
                        <a:pt x="71" y="22"/>
                        <a:pt x="69" y="22"/>
                      </a:cubicBezTo>
                      <a:cubicBezTo>
                        <a:pt x="69" y="23"/>
                        <a:pt x="69" y="23"/>
                        <a:pt x="69" y="23"/>
                      </a:cubicBezTo>
                      <a:cubicBezTo>
                        <a:pt x="69" y="22"/>
                        <a:pt x="69" y="24"/>
                        <a:pt x="68" y="23"/>
                      </a:cubicBezTo>
                      <a:cubicBezTo>
                        <a:pt x="66" y="22"/>
                        <a:pt x="68" y="21"/>
                        <a:pt x="69" y="20"/>
                      </a:cubicBezTo>
                      <a:cubicBezTo>
                        <a:pt x="72" y="17"/>
                        <a:pt x="77" y="12"/>
                        <a:pt x="83" y="13"/>
                      </a:cubicBezTo>
                      <a:cubicBezTo>
                        <a:pt x="83" y="13"/>
                        <a:pt x="83" y="13"/>
                        <a:pt x="83" y="13"/>
                      </a:cubicBezTo>
                      <a:cubicBezTo>
                        <a:pt x="84" y="13"/>
                        <a:pt x="88" y="13"/>
                        <a:pt x="90" y="12"/>
                      </a:cubicBezTo>
                      <a:cubicBezTo>
                        <a:pt x="90" y="13"/>
                        <a:pt x="92" y="12"/>
                        <a:pt x="91" y="13"/>
                      </a:cubicBezTo>
                      <a:cubicBezTo>
                        <a:pt x="95" y="13"/>
                        <a:pt x="95" y="13"/>
                        <a:pt x="95" y="13"/>
                      </a:cubicBezTo>
                      <a:cubicBezTo>
                        <a:pt x="92" y="13"/>
                        <a:pt x="92" y="13"/>
                        <a:pt x="92" y="13"/>
                      </a:cubicBezTo>
                      <a:cubicBezTo>
                        <a:pt x="93" y="12"/>
                        <a:pt x="96" y="13"/>
                        <a:pt x="96" y="12"/>
                      </a:cubicBezTo>
                      <a:cubicBezTo>
                        <a:pt x="96" y="12"/>
                        <a:pt x="96" y="13"/>
                        <a:pt x="97" y="13"/>
                      </a:cubicBezTo>
                      <a:cubicBezTo>
                        <a:pt x="97" y="13"/>
                        <a:pt x="98" y="13"/>
                        <a:pt x="98" y="13"/>
                      </a:cubicBezTo>
                      <a:cubicBezTo>
                        <a:pt x="99" y="13"/>
                        <a:pt x="99" y="13"/>
                        <a:pt x="99" y="13"/>
                      </a:cubicBezTo>
                      <a:cubicBezTo>
                        <a:pt x="99" y="12"/>
                        <a:pt x="100" y="13"/>
                        <a:pt x="100" y="13"/>
                      </a:cubicBezTo>
                      <a:cubicBezTo>
                        <a:pt x="100" y="12"/>
                        <a:pt x="100" y="12"/>
                        <a:pt x="100" y="12"/>
                      </a:cubicBezTo>
                      <a:cubicBezTo>
                        <a:pt x="101" y="12"/>
                        <a:pt x="102" y="13"/>
                        <a:pt x="104" y="13"/>
                      </a:cubicBezTo>
                      <a:cubicBezTo>
                        <a:pt x="101" y="12"/>
                        <a:pt x="99" y="11"/>
                        <a:pt x="97" y="11"/>
                      </a:cubicBezTo>
                      <a:cubicBezTo>
                        <a:pt x="97" y="11"/>
                        <a:pt x="97" y="11"/>
                        <a:pt x="9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94" y="9"/>
                        <a:pt x="93" y="10"/>
                        <a:pt x="93" y="9"/>
                      </a:cubicBezTo>
                      <a:cubicBezTo>
                        <a:pt x="88" y="9"/>
                        <a:pt x="88" y="9"/>
                        <a:pt x="88" y="9"/>
                      </a:cubicBezTo>
                      <a:cubicBezTo>
                        <a:pt x="86" y="8"/>
                        <a:pt x="84" y="8"/>
                        <a:pt x="82" y="8"/>
                      </a:cubicBezTo>
                      <a:cubicBezTo>
                        <a:pt x="81" y="7"/>
                        <a:pt x="80" y="8"/>
                        <a:pt x="80" y="7"/>
                      </a:cubicBezTo>
                      <a:cubicBezTo>
                        <a:pt x="80" y="7"/>
                        <a:pt x="79" y="6"/>
                        <a:pt x="79" y="7"/>
                      </a:cubicBezTo>
                      <a:cubicBezTo>
                        <a:pt x="78" y="7"/>
                        <a:pt x="77" y="7"/>
                        <a:pt x="77" y="7"/>
                      </a:cubicBezTo>
                      <a:cubicBezTo>
                        <a:pt x="77" y="7"/>
                        <a:pt x="77" y="7"/>
                        <a:pt x="77" y="7"/>
                      </a:cubicBezTo>
                      <a:cubicBezTo>
                        <a:pt x="77" y="7"/>
                        <a:pt x="77" y="8"/>
                        <a:pt x="77" y="8"/>
                      </a:cubicBezTo>
                      <a:cubicBezTo>
                        <a:pt x="76" y="8"/>
                        <a:pt x="76" y="7"/>
                        <a:pt x="76" y="7"/>
                      </a:cubicBezTo>
                      <a:cubicBezTo>
                        <a:pt x="76" y="7"/>
                        <a:pt x="76" y="7"/>
                        <a:pt x="76" y="7"/>
                      </a:cubicBezTo>
                      <a:cubicBezTo>
                        <a:pt x="76" y="7"/>
                        <a:pt x="75" y="8"/>
                        <a:pt x="75" y="7"/>
                      </a:cubicBezTo>
                      <a:cubicBezTo>
                        <a:pt x="74" y="8"/>
                        <a:pt x="73" y="7"/>
                        <a:pt x="73" y="8"/>
                      </a:cubicBezTo>
                      <a:cubicBezTo>
                        <a:pt x="71" y="7"/>
                        <a:pt x="70" y="9"/>
                        <a:pt x="69" y="8"/>
                      </a:cubicBezTo>
                      <a:cubicBezTo>
                        <a:pt x="68" y="9"/>
                        <a:pt x="66" y="10"/>
                        <a:pt x="66" y="10"/>
                      </a:cubicBezTo>
                      <a:cubicBezTo>
                        <a:pt x="64" y="10"/>
                        <a:pt x="63" y="12"/>
                        <a:pt x="61" y="12"/>
                      </a:cubicBezTo>
                      <a:cubicBezTo>
                        <a:pt x="61" y="12"/>
                        <a:pt x="63" y="11"/>
                        <a:pt x="63" y="10"/>
                      </a:cubicBezTo>
                      <a:cubicBezTo>
                        <a:pt x="62" y="11"/>
                        <a:pt x="62" y="12"/>
                        <a:pt x="61" y="12"/>
                      </a:cubicBezTo>
                      <a:cubicBezTo>
                        <a:pt x="60" y="12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1"/>
                        <a:pt x="60" y="11"/>
                        <a:pt x="60" y="11"/>
                      </a:cubicBezTo>
                      <a:cubicBezTo>
                        <a:pt x="60" y="12"/>
                        <a:pt x="60" y="12"/>
                        <a:pt x="60" y="12"/>
                      </a:cubicBezTo>
                      <a:cubicBezTo>
                        <a:pt x="60" y="13"/>
                        <a:pt x="60" y="13"/>
                        <a:pt x="59" y="13"/>
                      </a:cubicBezTo>
                      <a:cubicBezTo>
                        <a:pt x="59" y="12"/>
                        <a:pt x="59" y="11"/>
                        <a:pt x="59" y="10"/>
                      </a:cubicBezTo>
                      <a:cubicBezTo>
                        <a:pt x="58" y="9"/>
                        <a:pt x="58" y="6"/>
                        <a:pt x="56" y="5"/>
                      </a:cubicBezTo>
                      <a:cubicBezTo>
                        <a:pt x="55" y="1"/>
                        <a:pt x="52" y="2"/>
                        <a:pt x="49" y="1"/>
                      </a:cubicBezTo>
                      <a:cubicBezTo>
                        <a:pt x="50" y="0"/>
                        <a:pt x="50" y="0"/>
                        <a:pt x="50" y="0"/>
                      </a:cubicBezTo>
                      <a:cubicBezTo>
                        <a:pt x="48" y="0"/>
                        <a:pt x="46" y="0"/>
                        <a:pt x="44" y="0"/>
                      </a:cubicBezTo>
                      <a:cubicBezTo>
                        <a:pt x="39" y="1"/>
                        <a:pt x="35" y="1"/>
                        <a:pt x="32" y="4"/>
                      </a:cubicBezTo>
                      <a:cubicBezTo>
                        <a:pt x="28" y="6"/>
                        <a:pt x="28" y="10"/>
                        <a:pt x="28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4"/>
                        <a:pt x="27" y="14"/>
                        <a:pt x="27" y="14"/>
                      </a:cubicBezTo>
                      <a:cubicBezTo>
                        <a:pt x="27" y="15"/>
                        <a:pt x="26" y="15"/>
                        <a:pt x="25" y="15"/>
                      </a:cubicBezTo>
                      <a:cubicBezTo>
                        <a:pt x="23" y="16"/>
                        <a:pt x="20" y="16"/>
                        <a:pt x="18" y="18"/>
                      </a:cubicBezTo>
                      <a:cubicBezTo>
                        <a:pt x="16" y="18"/>
                        <a:pt x="16" y="21"/>
                        <a:pt x="14" y="20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4" y="21"/>
                        <a:pt x="14" y="21"/>
                        <a:pt x="14" y="21"/>
                      </a:cubicBezTo>
                      <a:cubicBezTo>
                        <a:pt x="15" y="21"/>
                        <a:pt x="15" y="21"/>
                        <a:pt x="15" y="21"/>
                      </a:cubicBezTo>
                      <a:cubicBezTo>
                        <a:pt x="16" y="20"/>
                        <a:pt x="16" y="20"/>
                        <a:pt x="16" y="20"/>
                      </a:cubicBezTo>
                      <a:cubicBezTo>
                        <a:pt x="16" y="21"/>
                        <a:pt x="15" y="22"/>
                        <a:pt x="15" y="23"/>
                      </a:cubicBezTo>
                      <a:cubicBezTo>
                        <a:pt x="15" y="23"/>
                        <a:pt x="15" y="23"/>
                        <a:pt x="15" y="23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4" y="23"/>
                        <a:pt x="15" y="22"/>
                        <a:pt x="15" y="22"/>
                      </a:cubicBezTo>
                      <a:cubicBezTo>
                        <a:pt x="14" y="22"/>
                        <a:pt x="14" y="24"/>
                        <a:pt x="14" y="25"/>
                      </a:cubicBezTo>
                      <a:cubicBezTo>
                        <a:pt x="13" y="25"/>
                        <a:pt x="13" y="24"/>
                        <a:pt x="13" y="25"/>
                      </a:cubicBezTo>
                      <a:cubicBezTo>
                        <a:pt x="13" y="25"/>
                        <a:pt x="12" y="25"/>
                        <a:pt x="13" y="25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26"/>
                        <a:pt x="13" y="27"/>
                        <a:pt x="12" y="27"/>
                      </a:cubicBezTo>
                      <a:cubicBezTo>
                        <a:pt x="13" y="27"/>
                        <a:pt x="12" y="27"/>
                        <a:pt x="12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3" y="29"/>
                        <a:pt x="13" y="29"/>
                        <a:pt x="13" y="29"/>
                      </a:cubicBezTo>
                      <a:cubicBezTo>
                        <a:pt x="12" y="29"/>
                        <a:pt x="12" y="29"/>
                        <a:pt x="12" y="28"/>
                      </a:cubicBezTo>
                      <a:cubicBezTo>
                        <a:pt x="12" y="31"/>
                        <a:pt x="12" y="31"/>
                        <a:pt x="12" y="31"/>
                      </a:cubicBezTo>
                      <a:cubicBezTo>
                        <a:pt x="14" y="33"/>
                        <a:pt x="14" y="36"/>
                        <a:pt x="17" y="38"/>
                      </a:cubicBezTo>
                      <a:cubicBezTo>
                        <a:pt x="15" y="38"/>
                        <a:pt x="13" y="39"/>
                        <a:pt x="11" y="40"/>
                      </a:cubicBezTo>
                      <a:cubicBezTo>
                        <a:pt x="11" y="41"/>
                        <a:pt x="11" y="41"/>
                        <a:pt x="11" y="41"/>
                      </a:cubicBezTo>
                      <a:cubicBezTo>
                        <a:pt x="4" y="43"/>
                        <a:pt x="6" y="51"/>
                        <a:pt x="3" y="56"/>
                      </a:cubicBezTo>
                      <a:cubicBezTo>
                        <a:pt x="3" y="55"/>
                        <a:pt x="3" y="55"/>
                        <a:pt x="3" y="55"/>
                      </a:cubicBezTo>
                      <a:cubicBezTo>
                        <a:pt x="3" y="55"/>
                        <a:pt x="3" y="55"/>
                        <a:pt x="2" y="55"/>
                      </a:cubicBezTo>
                      <a:cubicBezTo>
                        <a:pt x="2" y="57"/>
                        <a:pt x="2" y="59"/>
                        <a:pt x="2" y="60"/>
                      </a:cubicBezTo>
                      <a:cubicBezTo>
                        <a:pt x="2" y="62"/>
                        <a:pt x="2" y="63"/>
                        <a:pt x="2" y="65"/>
                      </a:cubicBezTo>
                      <a:cubicBezTo>
                        <a:pt x="2" y="65"/>
                        <a:pt x="2" y="64"/>
                        <a:pt x="2" y="64"/>
                      </a:cubicBezTo>
                      <a:cubicBezTo>
                        <a:pt x="2" y="64"/>
                        <a:pt x="2" y="64"/>
                        <a:pt x="2" y="64"/>
                      </a:cubicBezTo>
                      <a:cubicBezTo>
                        <a:pt x="2" y="66"/>
                        <a:pt x="2" y="66"/>
                        <a:pt x="2" y="66"/>
                      </a:cubicBezTo>
                      <a:cubicBezTo>
                        <a:pt x="1" y="65"/>
                        <a:pt x="1" y="63"/>
                        <a:pt x="1" y="61"/>
                      </a:cubicBezTo>
                      <a:cubicBezTo>
                        <a:pt x="1" y="61"/>
                        <a:pt x="1" y="61"/>
                        <a:pt x="1" y="61"/>
                      </a:cubicBezTo>
                      <a:cubicBezTo>
                        <a:pt x="1" y="53"/>
                        <a:pt x="2" y="45"/>
                        <a:pt x="9" y="39"/>
                      </a:cubicBezTo>
                      <a:cubicBezTo>
                        <a:pt x="10" y="39"/>
                        <a:pt x="12" y="38"/>
                        <a:pt x="12" y="37"/>
                      </a:cubicBezTo>
                      <a:cubicBezTo>
                        <a:pt x="7" y="38"/>
                        <a:pt x="5" y="42"/>
                        <a:pt x="3" y="45"/>
                      </a:cubicBezTo>
                      <a:cubicBezTo>
                        <a:pt x="2" y="48"/>
                        <a:pt x="1" y="51"/>
                        <a:pt x="1" y="53"/>
                      </a:cubicBezTo>
                      <a:cubicBezTo>
                        <a:pt x="0" y="53"/>
                        <a:pt x="1" y="53"/>
                        <a:pt x="0" y="53"/>
                      </a:cubicBezTo>
                      <a:cubicBezTo>
                        <a:pt x="1" y="53"/>
                        <a:pt x="1" y="53"/>
                        <a:pt x="1" y="53"/>
                      </a:cubicBezTo>
                      <a:cubicBezTo>
                        <a:pt x="0" y="58"/>
                        <a:pt x="0" y="62"/>
                        <a:pt x="0" y="66"/>
                      </a:cubicBezTo>
                      <a:cubicBezTo>
                        <a:pt x="1" y="66"/>
                        <a:pt x="2" y="67"/>
                        <a:pt x="1" y="67"/>
                      </a:cubicBezTo>
                      <a:cubicBezTo>
                        <a:pt x="2" y="68"/>
                        <a:pt x="0" y="68"/>
                        <a:pt x="1" y="69"/>
                      </a:cubicBezTo>
                      <a:cubicBezTo>
                        <a:pt x="1" y="69"/>
                        <a:pt x="2" y="70"/>
                        <a:pt x="2" y="71"/>
                      </a:cubicBezTo>
                      <a:cubicBezTo>
                        <a:pt x="2" y="71"/>
                        <a:pt x="2" y="71"/>
                        <a:pt x="2" y="71"/>
                      </a:cubicBezTo>
                      <a:cubicBezTo>
                        <a:pt x="3" y="72"/>
                        <a:pt x="3" y="75"/>
                        <a:pt x="5" y="76"/>
                      </a:cubicBezTo>
                      <a:cubicBezTo>
                        <a:pt x="4" y="76"/>
                        <a:pt x="4" y="76"/>
                        <a:pt x="4" y="76"/>
                      </a:cubicBezTo>
                      <a:cubicBezTo>
                        <a:pt x="4" y="77"/>
                        <a:pt x="6" y="78"/>
                        <a:pt x="5" y="78"/>
                      </a:cubicBezTo>
                      <a:cubicBezTo>
                        <a:pt x="7" y="78"/>
                        <a:pt x="6" y="78"/>
                        <a:pt x="7" y="79"/>
                      </a:cubicBezTo>
                      <a:cubicBezTo>
                        <a:pt x="6" y="78"/>
                        <a:pt x="6" y="77"/>
                        <a:pt x="5" y="77"/>
                      </a:cubicBezTo>
                      <a:cubicBezTo>
                        <a:pt x="6" y="77"/>
                        <a:pt x="6" y="77"/>
                        <a:pt x="6" y="77"/>
                      </a:cubicBezTo>
                      <a:cubicBezTo>
                        <a:pt x="5" y="75"/>
                        <a:pt x="4" y="74"/>
                        <a:pt x="4" y="73"/>
                      </a:cubicBezTo>
                      <a:cubicBezTo>
                        <a:pt x="4" y="73"/>
                        <a:pt x="4" y="73"/>
                        <a:pt x="4" y="73"/>
                      </a:cubicBezTo>
                      <a:cubicBezTo>
                        <a:pt x="2" y="71"/>
                        <a:pt x="3" y="68"/>
                        <a:pt x="2" y="65"/>
                      </a:cubicBezTo>
                      <a:cubicBezTo>
                        <a:pt x="3" y="67"/>
                        <a:pt x="3" y="67"/>
                        <a:pt x="3" y="67"/>
                      </a:cubicBezTo>
                      <a:cubicBezTo>
                        <a:pt x="2" y="65"/>
                        <a:pt x="2" y="63"/>
                        <a:pt x="2" y="61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2" y="60"/>
                        <a:pt x="2" y="60"/>
                        <a:pt x="2" y="60"/>
                      </a:cubicBezTo>
                      <a:cubicBezTo>
                        <a:pt x="3" y="60"/>
                        <a:pt x="3" y="61"/>
                        <a:pt x="3" y="61"/>
                      </a:cubicBezTo>
                      <a:cubicBezTo>
                        <a:pt x="3" y="61"/>
                        <a:pt x="2" y="60"/>
                        <a:pt x="3" y="59"/>
                      </a:cubicBezTo>
                      <a:cubicBezTo>
                        <a:pt x="3" y="60"/>
                        <a:pt x="3" y="60"/>
                        <a:pt x="3" y="61"/>
                      </a:cubicBezTo>
                      <a:cubicBezTo>
                        <a:pt x="4" y="63"/>
                        <a:pt x="3" y="67"/>
                        <a:pt x="4" y="67"/>
                      </a:cubicBezTo>
                      <a:cubicBezTo>
                        <a:pt x="4" y="68"/>
                        <a:pt x="4" y="68"/>
                        <a:pt x="4" y="68"/>
                      </a:cubicBezTo>
                      <a:cubicBezTo>
                        <a:pt x="4" y="68"/>
                        <a:pt x="5" y="68"/>
                        <a:pt x="5" y="68"/>
                      </a:cubicBezTo>
                      <a:cubicBezTo>
                        <a:pt x="5" y="69"/>
                        <a:pt x="5" y="69"/>
                        <a:pt x="4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5" y="69"/>
                        <a:pt x="5" y="69"/>
                        <a:pt x="5" y="69"/>
                      </a:cubicBezTo>
                      <a:cubicBezTo>
                        <a:pt x="4" y="69"/>
                        <a:pt x="4" y="69"/>
                        <a:pt x="4" y="69"/>
                      </a:cubicBezTo>
                      <a:cubicBezTo>
                        <a:pt x="5" y="69"/>
                        <a:pt x="5" y="70"/>
                        <a:pt x="5" y="70"/>
                      </a:cubicBezTo>
                      <a:cubicBezTo>
                        <a:pt x="6" y="71"/>
                        <a:pt x="5" y="72"/>
                        <a:pt x="6" y="72"/>
                      </a:cubicBezTo>
                      <a:cubicBezTo>
                        <a:pt x="6" y="72"/>
                        <a:pt x="6" y="72"/>
                        <a:pt x="6" y="72"/>
                      </a:cubicBezTo>
                      <a:cubicBezTo>
                        <a:pt x="7" y="74"/>
                        <a:pt x="7" y="74"/>
                        <a:pt x="7" y="74"/>
                      </a:cubicBezTo>
                      <a:cubicBezTo>
                        <a:pt x="7" y="73"/>
                        <a:pt x="7" y="73"/>
                        <a:pt x="7" y="73"/>
                      </a:cubicBezTo>
                      <a:cubicBezTo>
                        <a:pt x="7" y="74"/>
                        <a:pt x="8" y="74"/>
                        <a:pt x="8" y="74"/>
                      </a:cubicBezTo>
                      <a:cubicBezTo>
                        <a:pt x="8" y="74"/>
                        <a:pt x="8" y="74"/>
                        <a:pt x="8" y="74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9" y="75"/>
                        <a:pt x="9" y="75"/>
                        <a:pt x="9" y="75"/>
                      </a:cubicBezTo>
                      <a:cubicBezTo>
                        <a:pt x="10" y="76"/>
                        <a:pt x="10" y="76"/>
                        <a:pt x="10" y="76"/>
                      </a:cubicBezTo>
                      <a:cubicBezTo>
                        <a:pt x="10" y="76"/>
                        <a:pt x="9" y="76"/>
                        <a:pt x="9" y="76"/>
                      </a:cubicBezTo>
                      <a:cubicBezTo>
                        <a:pt x="9" y="77"/>
                        <a:pt x="10" y="76"/>
                        <a:pt x="10" y="77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2" y="78"/>
                        <a:pt x="12" y="78"/>
                        <a:pt x="12" y="79"/>
                      </a:cubicBezTo>
                      <a:cubicBezTo>
                        <a:pt x="12" y="78"/>
                        <a:pt x="12" y="78"/>
                        <a:pt x="12" y="78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3" y="79"/>
                        <a:pt x="13" y="79"/>
                        <a:pt x="13" y="79"/>
                      </a:cubicBezTo>
                      <a:cubicBezTo>
                        <a:pt x="12" y="78"/>
                        <a:pt x="11" y="78"/>
                        <a:pt x="11" y="77"/>
                      </a:cubicBez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4" y="79"/>
                        <a:pt x="16" y="79"/>
                      </a:cubicBezTo>
                      <a:cubicBezTo>
                        <a:pt x="15" y="78"/>
                        <a:pt x="15" y="78"/>
                        <a:pt x="15" y="78"/>
                      </a:cubicBezTo>
                      <a:cubicBezTo>
                        <a:pt x="16" y="78"/>
                        <a:pt x="18" y="78"/>
                        <a:pt x="19" y="79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20" y="78"/>
                        <a:pt x="21" y="78"/>
                        <a:pt x="20" y="79"/>
                      </a:cubicBezTo>
                      <a:cubicBezTo>
                        <a:pt x="20" y="79"/>
                        <a:pt x="19" y="79"/>
                        <a:pt x="18" y="79"/>
                      </a:cubicBezTo>
                      <a:cubicBezTo>
                        <a:pt x="18" y="79"/>
                        <a:pt x="18" y="79"/>
                        <a:pt x="18" y="79"/>
                      </a:cubicBezTo>
                      <a:cubicBezTo>
                        <a:pt x="18" y="79"/>
                        <a:pt x="17" y="79"/>
                        <a:pt x="17" y="79"/>
                      </a:cubicBezTo>
                      <a:cubicBezTo>
                        <a:pt x="17" y="80"/>
                        <a:pt x="17" y="80"/>
                        <a:pt x="17" y="80"/>
                      </a:cubicBezTo>
                      <a:cubicBezTo>
                        <a:pt x="19" y="79"/>
                        <a:pt x="19" y="79"/>
                        <a:pt x="21" y="80"/>
                      </a:cubicBezTo>
                      <a:cubicBezTo>
                        <a:pt x="21" y="80"/>
                        <a:pt x="21" y="80"/>
                        <a:pt x="21" y="80"/>
                      </a:cubicBezTo>
                      <a:cubicBezTo>
                        <a:pt x="21" y="80"/>
                        <a:pt x="21" y="80"/>
                        <a:pt x="20" y="80"/>
                      </a:cubicBezTo>
                      <a:cubicBezTo>
                        <a:pt x="22" y="80"/>
                        <a:pt x="22" y="82"/>
                        <a:pt x="23" y="83"/>
                      </a:cubicBezTo>
                      <a:cubicBezTo>
                        <a:pt x="28" y="88"/>
                        <a:pt x="34" y="91"/>
                        <a:pt x="41" y="91"/>
                      </a:cubicBezTo>
                      <a:cubicBezTo>
                        <a:pt x="41" y="90"/>
                        <a:pt x="42" y="90"/>
                        <a:pt x="42" y="90"/>
                      </a:cubicBezTo>
                      <a:cubicBezTo>
                        <a:pt x="41" y="91"/>
                        <a:pt x="41" y="91"/>
                        <a:pt x="41" y="91"/>
                      </a:cubicBezTo>
                      <a:cubicBezTo>
                        <a:pt x="42" y="92"/>
                        <a:pt x="42" y="90"/>
                        <a:pt x="43" y="90"/>
                      </a:cubicBezTo>
                      <a:cubicBezTo>
                        <a:pt x="43" y="90"/>
                        <a:pt x="44" y="90"/>
                        <a:pt x="44" y="90"/>
                      </a:cubicBezTo>
                      <a:cubicBezTo>
                        <a:pt x="44" y="91"/>
                        <a:pt x="43" y="90"/>
                        <a:pt x="43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4" y="91"/>
                        <a:pt x="44" y="91"/>
                        <a:pt x="44" y="91"/>
                      </a:cubicBezTo>
                      <a:cubicBezTo>
                        <a:pt x="45" y="90"/>
                        <a:pt x="47" y="90"/>
                        <a:pt x="48" y="90"/>
                      </a:cubicBezTo>
                      <a:cubicBezTo>
                        <a:pt x="48" y="89"/>
                        <a:pt x="49" y="89"/>
                        <a:pt x="49" y="88"/>
                      </a:cubicBezTo>
                      <a:cubicBezTo>
                        <a:pt x="50" y="88"/>
                        <a:pt x="50" y="88"/>
                        <a:pt x="50" y="88"/>
                      </a:cubicBezTo>
                      <a:cubicBezTo>
                        <a:pt x="51" y="87"/>
                        <a:pt x="51" y="90"/>
                        <a:pt x="51" y="88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8"/>
                        <a:pt x="52" y="88"/>
                        <a:pt x="52" y="88"/>
                      </a:cubicBezTo>
                      <a:cubicBezTo>
                        <a:pt x="52" y="88"/>
                        <a:pt x="52" y="88"/>
                        <a:pt x="52" y="89"/>
                      </a:cubicBezTo>
                      <a:cubicBezTo>
                        <a:pt x="51" y="88"/>
                        <a:pt x="51" y="88"/>
                        <a:pt x="51" y="88"/>
                      </a:cubicBezTo>
                      <a:cubicBezTo>
                        <a:pt x="52" y="89"/>
                        <a:pt x="52" y="89"/>
                        <a:pt x="52" y="89"/>
                      </a:cubicBez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4" y="88"/>
                        <a:pt x="54" y="88"/>
                        <a:pt x="54" y="88"/>
                      </a:cubicBezTo>
                      <a:cubicBezTo>
                        <a:pt x="54" y="87"/>
                        <a:pt x="55" y="87"/>
                        <a:pt x="55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cubicBezTo>
                        <a:pt x="56" y="86"/>
                        <a:pt x="55" y="85"/>
                        <a:pt x="56" y="85"/>
                      </a:cubicBezTo>
                      <a:cubicBezTo>
                        <a:pt x="56" y="86"/>
                        <a:pt x="56" y="86"/>
                        <a:pt x="56" y="86"/>
                      </a:cubicBezTo>
                      <a:cubicBezTo>
                        <a:pt x="56" y="85"/>
                        <a:pt x="57" y="86"/>
                        <a:pt x="57" y="86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ubicBezTo>
                        <a:pt x="57" y="85"/>
                        <a:pt x="58" y="84"/>
                        <a:pt x="58" y="84"/>
                      </a:cubicBezTo>
                      <a:cubicBezTo>
                        <a:pt x="58" y="83"/>
                        <a:pt x="58" y="83"/>
                        <a:pt x="59" y="82"/>
                      </a:cubicBezTo>
                      <a:cubicBezTo>
                        <a:pt x="59" y="83"/>
                        <a:pt x="59" y="83"/>
                        <a:pt x="59" y="83"/>
                      </a:cubicBezTo>
                      <a:cubicBezTo>
                        <a:pt x="59" y="82"/>
                        <a:pt x="60" y="82"/>
                        <a:pt x="60" y="81"/>
                      </a:cubicBezTo>
                      <a:cubicBezTo>
                        <a:pt x="60" y="81"/>
                        <a:pt x="59" y="82"/>
                        <a:pt x="59" y="81"/>
                      </a:cubicBezTo>
                      <a:cubicBezTo>
                        <a:pt x="59" y="82"/>
                        <a:pt x="59" y="82"/>
                        <a:pt x="59" y="82"/>
                      </a:cubicBezTo>
                      <a:cubicBezTo>
                        <a:pt x="59" y="82"/>
                        <a:pt x="59" y="82"/>
                        <a:pt x="58" y="83"/>
                      </a:cubicBezTo>
                      <a:cubicBezTo>
                        <a:pt x="57" y="82"/>
                        <a:pt x="58" y="81"/>
                        <a:pt x="58" y="81"/>
                      </a:cubicBezTo>
                      <a:cubicBezTo>
                        <a:pt x="58" y="81"/>
                        <a:pt x="58" y="83"/>
                        <a:pt x="57" y="82"/>
                      </a:cubicBezTo>
                      <a:cubicBezTo>
                        <a:pt x="57" y="81"/>
                        <a:pt x="58" y="80"/>
                        <a:pt x="59" y="79"/>
                      </a:cubicBezTo>
                      <a:cubicBezTo>
                        <a:pt x="59" y="79"/>
                        <a:pt x="59" y="79"/>
                        <a:pt x="59" y="79"/>
                      </a:cubicBezTo>
                      <a:cubicBezTo>
                        <a:pt x="59" y="79"/>
                        <a:pt x="60" y="79"/>
                        <a:pt x="60" y="79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59" y="80"/>
                        <a:pt x="59" y="80"/>
                      </a:cubicBezTo>
                      <a:cubicBezTo>
                        <a:pt x="59" y="80"/>
                        <a:pt x="60" y="80"/>
                        <a:pt x="60" y="80"/>
                      </a:cubicBezTo>
                      <a:cubicBezTo>
                        <a:pt x="65" y="81"/>
                        <a:pt x="70" y="81"/>
                        <a:pt x="76" y="82"/>
                      </a:cubicBezTo>
                      <a:cubicBezTo>
                        <a:pt x="79" y="81"/>
                        <a:pt x="84" y="81"/>
                        <a:pt x="86" y="80"/>
                      </a:cubicBezTo>
                      <a:cubicBezTo>
                        <a:pt x="86" y="80"/>
                        <a:pt x="86" y="80"/>
                        <a:pt x="86" y="80"/>
                      </a:cubicBezTo>
                      <a:cubicBezTo>
                        <a:pt x="87" y="79"/>
                        <a:pt x="87" y="79"/>
                        <a:pt x="87" y="79"/>
                      </a:cubicBezTo>
                      <a:cubicBezTo>
                        <a:pt x="86" y="78"/>
                        <a:pt x="86" y="78"/>
                        <a:pt x="86" y="78"/>
                      </a:cubicBezTo>
                      <a:cubicBezTo>
                        <a:pt x="86" y="78"/>
                        <a:pt x="87" y="78"/>
                        <a:pt x="87" y="78"/>
                      </a:cubicBezTo>
                      <a:cubicBezTo>
                        <a:pt x="87" y="79"/>
                        <a:pt x="88" y="79"/>
                        <a:pt x="88" y="79"/>
                      </a:cubicBezTo>
                      <a:cubicBezTo>
                        <a:pt x="88" y="79"/>
                        <a:pt x="88" y="79"/>
                        <a:pt x="88" y="79"/>
                      </a:cubicBezTo>
                      <a:cubicBezTo>
                        <a:pt x="87" y="79"/>
                        <a:pt x="88" y="78"/>
                        <a:pt x="87" y="78"/>
                      </a:cubicBezTo>
                      <a:cubicBezTo>
                        <a:pt x="88" y="78"/>
                        <a:pt x="88" y="77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89" y="78"/>
                        <a:pt x="89" y="78"/>
                        <a:pt x="89" y="78"/>
                      </a:cubicBezTo>
                      <a:cubicBezTo>
                        <a:pt x="90" y="79"/>
                        <a:pt x="90" y="79"/>
                        <a:pt x="90" y="79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1" y="78"/>
                      </a:cubicBezTo>
                      <a:cubicBezTo>
                        <a:pt x="91" y="78"/>
                        <a:pt x="91" y="78"/>
                        <a:pt x="92" y="78"/>
                      </a:cubicBezTo>
                      <a:cubicBezTo>
                        <a:pt x="94" y="78"/>
                        <a:pt x="96" y="76"/>
                        <a:pt x="97" y="75"/>
                      </a:cubicBezTo>
                      <a:cubicBezTo>
                        <a:pt x="97" y="75"/>
                        <a:pt x="97" y="75"/>
                        <a:pt x="97" y="75"/>
                      </a:cubicBezTo>
                      <a:cubicBezTo>
                        <a:pt x="98" y="74"/>
                        <a:pt x="98" y="74"/>
                        <a:pt x="99" y="74"/>
                      </a:cubicBezTo>
                      <a:cubicBezTo>
                        <a:pt x="99" y="73"/>
                        <a:pt x="99" y="73"/>
                        <a:pt x="99" y="73"/>
                      </a:cubicBezTo>
                      <a:cubicBezTo>
                        <a:pt x="99" y="73"/>
                        <a:pt x="100" y="73"/>
                        <a:pt x="100" y="72"/>
                      </a:cubicBezTo>
                      <a:cubicBezTo>
                        <a:pt x="100" y="72"/>
                        <a:pt x="100" y="73"/>
                        <a:pt x="100" y="73"/>
                      </a:cubicBezTo>
                      <a:close/>
                      <a:moveTo>
                        <a:pt x="91" y="68"/>
                      </a:moveTo>
                      <a:cubicBezTo>
                        <a:pt x="91" y="69"/>
                        <a:pt x="91" y="69"/>
                        <a:pt x="91" y="69"/>
                      </a:cubicBezTo>
                      <a:cubicBezTo>
                        <a:pt x="91" y="68"/>
                        <a:pt x="91" y="68"/>
                        <a:pt x="91" y="68"/>
                      </a:cubicBezTo>
                      <a:cubicBezTo>
                        <a:pt x="90" y="70"/>
                        <a:pt x="90" y="70"/>
                        <a:pt x="90" y="70"/>
                      </a:cubicBezTo>
                      <a:cubicBezTo>
                        <a:pt x="90" y="69"/>
                        <a:pt x="90" y="69"/>
                        <a:pt x="91" y="68"/>
                      </a:cubicBezTo>
                      <a:close/>
                      <a:moveTo>
                        <a:pt x="138" y="16"/>
                      </a:moveTo>
                      <a:cubicBezTo>
                        <a:pt x="138" y="16"/>
                        <a:pt x="138" y="16"/>
                        <a:pt x="138" y="16"/>
                      </a:cubicBezTo>
                      <a:cubicBezTo>
                        <a:pt x="137" y="16"/>
                        <a:pt x="137" y="16"/>
                        <a:pt x="137" y="16"/>
                      </a:cubicBezTo>
                      <a:lnTo>
                        <a:pt x="138" y="16"/>
                      </a:lnTo>
                      <a:close/>
                      <a:moveTo>
                        <a:pt x="139" y="18"/>
                      </a:move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40" y="19"/>
                        <a:pt x="140" y="19"/>
                        <a:pt x="140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9" y="19"/>
                        <a:pt x="139" y="19"/>
                      </a:cubicBezTo>
                      <a:cubicBezTo>
                        <a:pt x="139" y="19"/>
                        <a:pt x="138" y="19"/>
                        <a:pt x="137" y="18"/>
                      </a:cubicBezTo>
                      <a:lnTo>
                        <a:pt x="139" y="18"/>
                      </a:lnTo>
                      <a:close/>
                      <a:moveTo>
                        <a:pt x="110" y="34"/>
                      </a:move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5"/>
                        <a:pt x="110" y="35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ubicBezTo>
                        <a:pt x="110" y="34"/>
                        <a:pt x="110" y="34"/>
                        <a:pt x="110" y="34"/>
                      </a:cubicBezTo>
                      <a:close/>
                      <a:moveTo>
                        <a:pt x="128" y="18"/>
                      </a:moveTo>
                      <a:cubicBezTo>
                        <a:pt x="128" y="18"/>
                        <a:pt x="128" y="18"/>
                        <a:pt x="128" y="18"/>
                      </a:cubicBezTo>
                      <a:cubicBezTo>
                        <a:pt x="126" y="18"/>
                        <a:pt x="126" y="19"/>
                        <a:pt x="124" y="18"/>
                      </a:cubicBezTo>
                      <a:cubicBezTo>
                        <a:pt x="126" y="18"/>
                        <a:pt x="126" y="17"/>
                        <a:pt x="128" y="18"/>
                      </a:cubicBezTo>
                      <a:cubicBezTo>
                        <a:pt x="128" y="18"/>
                        <a:pt x="128" y="18"/>
                        <a:pt x="128" y="18"/>
                      </a:cubicBezTo>
                      <a:close/>
                      <a:moveTo>
                        <a:pt x="129" y="18"/>
                      </a:moveTo>
                      <a:cubicBezTo>
                        <a:pt x="129" y="17"/>
                        <a:pt x="129" y="17"/>
                        <a:pt x="129" y="17"/>
                      </a:cubicBezTo>
                      <a:cubicBezTo>
                        <a:pt x="130" y="17"/>
                        <a:pt x="130" y="17"/>
                        <a:pt x="130" y="17"/>
                      </a:cubicBezTo>
                      <a:lnTo>
                        <a:pt x="129" y="18"/>
                      </a:lnTo>
                      <a:close/>
                      <a:moveTo>
                        <a:pt x="131" y="16"/>
                      </a:moveTo>
                      <a:cubicBezTo>
                        <a:pt x="131" y="16"/>
                        <a:pt x="132" y="16"/>
                        <a:pt x="132" y="16"/>
                      </a:cubicBezTo>
                      <a:cubicBezTo>
                        <a:pt x="132" y="16"/>
                        <a:pt x="132" y="17"/>
                        <a:pt x="131" y="16"/>
                      </a:cubicBezTo>
                      <a:close/>
                      <a:moveTo>
                        <a:pt x="132" y="17"/>
                      </a:move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6"/>
                      </a:cubicBezTo>
                      <a:cubicBezTo>
                        <a:pt x="132" y="16"/>
                        <a:pt x="132" y="16"/>
                        <a:pt x="132" y="17"/>
                      </a:cubicBezTo>
                      <a:close/>
                      <a:moveTo>
                        <a:pt x="117" y="17"/>
                      </a:moveTo>
                      <a:cubicBezTo>
                        <a:pt x="118" y="18"/>
                        <a:pt x="120" y="16"/>
                        <a:pt x="121" y="16"/>
                      </a:cubicBezTo>
                      <a:cubicBezTo>
                        <a:pt x="123" y="15"/>
                        <a:pt x="125" y="14"/>
                        <a:pt x="126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9" y="15"/>
                        <a:pt x="129" y="15"/>
                        <a:pt x="130" y="15"/>
                      </a:cubicBezTo>
                      <a:cubicBezTo>
                        <a:pt x="130" y="15"/>
                        <a:pt x="131" y="14"/>
                        <a:pt x="131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2" y="15"/>
                        <a:pt x="132" y="15"/>
                        <a:pt x="132" y="15"/>
                      </a:cubicBezTo>
                      <a:cubicBezTo>
                        <a:pt x="133" y="15"/>
                        <a:pt x="133" y="15"/>
                        <a:pt x="133" y="15"/>
                      </a:cubicBezTo>
                      <a:cubicBezTo>
                        <a:pt x="132" y="15"/>
                        <a:pt x="131" y="14"/>
                        <a:pt x="130" y="15"/>
                      </a:cubicBezTo>
                      <a:cubicBezTo>
                        <a:pt x="129" y="15"/>
                        <a:pt x="129" y="15"/>
                        <a:pt x="129" y="15"/>
                      </a:cubicBezTo>
                      <a:cubicBezTo>
                        <a:pt x="129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8" y="15"/>
                        <a:pt x="128" y="15"/>
                      </a:cubicBezTo>
                      <a:cubicBezTo>
                        <a:pt x="128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7" y="15"/>
                        <a:pt x="127" y="15"/>
                        <a:pt x="127" y="15"/>
                      </a:cubicBezTo>
                      <a:cubicBezTo>
                        <a:pt x="126" y="16"/>
                        <a:pt x="124" y="15"/>
                        <a:pt x="123" y="16"/>
                      </a:cubicBezTo>
                      <a:cubicBezTo>
                        <a:pt x="121" y="16"/>
                        <a:pt x="119" y="17"/>
                        <a:pt x="116" y="18"/>
                      </a:cubicBezTo>
                      <a:lnTo>
                        <a:pt x="117" y="17"/>
                      </a:lnTo>
                      <a:close/>
                      <a:moveTo>
                        <a:pt x="117" y="25"/>
                      </a:moveTo>
                      <a:cubicBezTo>
                        <a:pt x="115" y="27"/>
                        <a:pt x="115" y="27"/>
                        <a:pt x="115" y="27"/>
                      </a:cubicBezTo>
                      <a:cubicBezTo>
                        <a:pt x="114" y="27"/>
                        <a:pt x="114" y="27"/>
                        <a:pt x="114" y="27"/>
                      </a:cubicBezTo>
                      <a:lnTo>
                        <a:pt x="117" y="25"/>
                      </a:lnTo>
                      <a:close/>
                      <a:moveTo>
                        <a:pt x="113" y="20"/>
                      </a:moveTo>
                      <a:cubicBezTo>
                        <a:pt x="113" y="19"/>
                        <a:pt x="112" y="19"/>
                        <a:pt x="113" y="19"/>
                      </a:cubicBezTo>
                      <a:cubicBezTo>
                        <a:pt x="114" y="20"/>
                        <a:pt x="115" y="18"/>
                        <a:pt x="116" y="18"/>
                      </a:cubicBezTo>
                      <a:cubicBezTo>
                        <a:pt x="115" y="18"/>
                        <a:pt x="113" y="19"/>
                        <a:pt x="113" y="20"/>
                      </a:cubicBezTo>
                      <a:cubicBezTo>
                        <a:pt x="112" y="20"/>
                        <a:pt x="112" y="20"/>
                        <a:pt x="112" y="20"/>
                      </a:cubicBezTo>
                      <a:cubicBezTo>
                        <a:pt x="112" y="20"/>
                        <a:pt x="113" y="20"/>
                        <a:pt x="113" y="20"/>
                      </a:cubicBezTo>
                      <a:close/>
                      <a:moveTo>
                        <a:pt x="113" y="25"/>
                      </a:moveTo>
                      <a:cubicBezTo>
                        <a:pt x="113" y="26"/>
                        <a:pt x="113" y="26"/>
                        <a:pt x="113" y="26"/>
                      </a:cubicBezTo>
                      <a:cubicBezTo>
                        <a:pt x="113" y="25"/>
                        <a:pt x="113" y="25"/>
                        <a:pt x="113" y="25"/>
                      </a:cubicBezTo>
                      <a:close/>
                      <a:moveTo>
                        <a:pt x="114" y="27"/>
                      </a:moveTo>
                      <a:cubicBezTo>
                        <a:pt x="114" y="27"/>
                        <a:pt x="114" y="27"/>
                        <a:pt x="114" y="27"/>
                      </a:cubicBezTo>
                      <a:cubicBezTo>
                        <a:pt x="113" y="28"/>
                        <a:pt x="113" y="28"/>
                        <a:pt x="113" y="28"/>
                      </a:cubicBezTo>
                      <a:lnTo>
                        <a:pt x="114" y="27"/>
                      </a:lnTo>
                      <a:close/>
                      <a:moveTo>
                        <a:pt x="109" y="21"/>
                      </a:moveTo>
                      <a:cubicBezTo>
                        <a:pt x="109" y="22"/>
                        <a:pt x="109" y="22"/>
                        <a:pt x="110" y="22"/>
                      </a:cubicBezTo>
                      <a:cubicBezTo>
                        <a:pt x="110" y="20"/>
                        <a:pt x="111" y="21"/>
                        <a:pt x="112" y="20"/>
                      </a:cubicBezTo>
                      <a:cubicBezTo>
                        <a:pt x="111" y="21"/>
                        <a:pt x="110" y="22"/>
                        <a:pt x="108" y="22"/>
                      </a:cubicBezTo>
                      <a:cubicBezTo>
                        <a:pt x="109" y="22"/>
                        <a:pt x="109" y="22"/>
                        <a:pt x="109" y="21"/>
                      </a:cubicBezTo>
                      <a:close/>
                      <a:moveTo>
                        <a:pt x="107" y="33"/>
                      </a:move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2"/>
                        <a:pt x="108" y="32"/>
                        <a:pt x="108" y="32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9" y="32"/>
                        <a:pt x="109" y="32"/>
                        <a:pt x="109" y="31"/>
                      </a:cubicBezTo>
                      <a:cubicBezTo>
                        <a:pt x="109" y="32"/>
                        <a:pt x="109" y="32"/>
                        <a:pt x="109" y="32"/>
                      </a:cubicBezTo>
                      <a:cubicBezTo>
                        <a:pt x="108" y="32"/>
                        <a:pt x="109" y="32"/>
                        <a:pt x="109" y="33"/>
                      </a:cubicBezTo>
                      <a:cubicBezTo>
                        <a:pt x="109" y="33"/>
                        <a:pt x="109" y="32"/>
                        <a:pt x="109" y="32"/>
                      </a:cubicBezTo>
                      <a:cubicBezTo>
                        <a:pt x="110" y="32"/>
                        <a:pt x="110" y="32"/>
                        <a:pt x="110" y="32"/>
                      </a:cubicBezTo>
                      <a:cubicBezTo>
                        <a:pt x="108" y="33"/>
                        <a:pt x="108" y="33"/>
                        <a:pt x="108" y="33"/>
                      </a:cubicBezTo>
                      <a:cubicBezTo>
                        <a:pt x="109" y="33"/>
                        <a:pt x="108" y="33"/>
                        <a:pt x="108" y="33"/>
                      </a:cubicBezTo>
                      <a:cubicBezTo>
                        <a:pt x="108" y="33"/>
                        <a:pt x="108" y="33"/>
                        <a:pt x="108" y="34"/>
                      </a:cubicBezTo>
                      <a:lnTo>
                        <a:pt x="107" y="33"/>
                      </a:lnTo>
                      <a:close/>
                      <a:moveTo>
                        <a:pt x="108" y="34"/>
                      </a:move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ubicBezTo>
                        <a:pt x="108" y="34"/>
                        <a:pt x="108" y="34"/>
                        <a:pt x="108" y="34"/>
                      </a:cubicBezTo>
                      <a:close/>
                      <a:moveTo>
                        <a:pt x="103" y="36"/>
                      </a:move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3" y="36"/>
                      </a:cubicBezTo>
                      <a:cubicBezTo>
                        <a:pt x="103" y="36"/>
                        <a:pt x="103" y="36"/>
                        <a:pt x="104" y="36"/>
                      </a:cubicBezTo>
                      <a:cubicBezTo>
                        <a:pt x="104" y="36"/>
                        <a:pt x="103" y="36"/>
                        <a:pt x="103" y="36"/>
                      </a:cubicBezTo>
                      <a:close/>
                      <a:moveTo>
                        <a:pt x="106" y="32"/>
                      </a:move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6" y="31"/>
                        <a:pt x="106" y="31"/>
                        <a:pt x="106" y="31"/>
                      </a:cubicBezTo>
                      <a:cubicBezTo>
                        <a:pt x="107" y="31"/>
                        <a:pt x="106" y="31"/>
                        <a:pt x="106" y="32"/>
                      </a:cubicBezTo>
                      <a:close/>
                      <a:moveTo>
                        <a:pt x="106" y="25"/>
                      </a:moveTo>
                      <a:cubicBezTo>
                        <a:pt x="106" y="25"/>
                        <a:pt x="106" y="25"/>
                        <a:pt x="106" y="25"/>
                      </a:cubicBezTo>
                      <a:cubicBezTo>
                        <a:pt x="106" y="25"/>
                        <a:pt x="106" y="25"/>
                        <a:pt x="106" y="25"/>
                      </a:cubicBezTo>
                      <a:close/>
                      <a:moveTo>
                        <a:pt x="106" y="27"/>
                      </a:moveTo>
                      <a:cubicBezTo>
                        <a:pt x="105" y="29"/>
                        <a:pt x="105" y="29"/>
                        <a:pt x="105" y="29"/>
                      </a:cubicBezTo>
                      <a:cubicBezTo>
                        <a:pt x="105" y="29"/>
                        <a:pt x="105" y="28"/>
                        <a:pt x="106" y="27"/>
                      </a:cubicBezTo>
                      <a:close/>
                      <a:moveTo>
                        <a:pt x="104" y="33"/>
                      </a:move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5" y="33"/>
                        <a:pt x="105" y="33"/>
                        <a:pt x="105" y="33"/>
                      </a:cubicBezTo>
                      <a:cubicBezTo>
                        <a:pt x="105" y="33"/>
                        <a:pt x="105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lose/>
                      <a:moveTo>
                        <a:pt x="102" y="36"/>
                      </a:moveTo>
                      <a:cubicBezTo>
                        <a:pt x="103" y="35"/>
                        <a:pt x="102" y="34"/>
                        <a:pt x="103" y="34"/>
                      </a:cubicBezTo>
                      <a:cubicBezTo>
                        <a:pt x="103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3"/>
                      </a:cubicBezTo>
                      <a:cubicBezTo>
                        <a:pt x="104" y="33"/>
                        <a:pt x="104" y="33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4" y="34"/>
                        <a:pt x="104" y="34"/>
                      </a:cubicBezTo>
                      <a:cubicBezTo>
                        <a:pt x="104" y="34"/>
                        <a:pt x="103" y="36"/>
                        <a:pt x="102" y="36"/>
                      </a:cubicBezTo>
                      <a:cubicBezTo>
                        <a:pt x="102" y="36"/>
                        <a:pt x="102" y="36"/>
                        <a:pt x="102" y="36"/>
                      </a:cubicBezTo>
                      <a:close/>
                      <a:moveTo>
                        <a:pt x="95" y="43"/>
                      </a:moveTo>
                      <a:cubicBezTo>
                        <a:pt x="96" y="42"/>
                        <a:pt x="96" y="42"/>
                        <a:pt x="96" y="42"/>
                      </a:cubicBezTo>
                      <a:cubicBezTo>
                        <a:pt x="96" y="42"/>
                        <a:pt x="96" y="42"/>
                        <a:pt x="96" y="42"/>
                      </a:cubicBezTo>
                      <a:lnTo>
                        <a:pt x="95" y="43"/>
                      </a:lnTo>
                      <a:close/>
                      <a:moveTo>
                        <a:pt x="98" y="41"/>
                      </a:moveTo>
                      <a:cubicBezTo>
                        <a:pt x="98" y="40"/>
                        <a:pt x="98" y="40"/>
                        <a:pt x="98" y="40"/>
                      </a:cubicBezTo>
                      <a:cubicBezTo>
                        <a:pt x="99" y="40"/>
                        <a:pt x="99" y="40"/>
                        <a:pt x="99" y="40"/>
                      </a:cubicBezTo>
                      <a:lnTo>
                        <a:pt x="98" y="41"/>
                      </a:lnTo>
                      <a:close/>
                      <a:moveTo>
                        <a:pt x="93" y="43"/>
                      </a:moveTo>
                      <a:cubicBezTo>
                        <a:pt x="93" y="42"/>
                        <a:pt x="95" y="42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5" y="41"/>
                        <a:pt x="95" y="41"/>
                        <a:pt x="95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6" y="41"/>
                        <a:pt x="96" y="41"/>
                        <a:pt x="96" y="41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7" y="40"/>
                        <a:pt x="97" y="40"/>
                        <a:pt x="97" y="40"/>
                      </a:cubicBezTo>
                      <a:cubicBezTo>
                        <a:pt x="98" y="39"/>
                        <a:pt x="98" y="38"/>
                        <a:pt x="99" y="39"/>
                      </a:cubicBezTo>
                      <a:cubicBezTo>
                        <a:pt x="97" y="40"/>
                        <a:pt x="95" y="42"/>
                        <a:pt x="93" y="43"/>
                      </a:cubicBezTo>
                      <a:close/>
                      <a:moveTo>
                        <a:pt x="99" y="32"/>
                      </a:moveTo>
                      <a:cubicBezTo>
                        <a:pt x="99" y="32"/>
                        <a:pt x="99" y="32"/>
                        <a:pt x="99" y="32"/>
                      </a:cubicBezTo>
                      <a:cubicBezTo>
                        <a:pt x="99" y="32"/>
                        <a:pt x="100" y="33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4"/>
                        <a:pt x="99" y="34"/>
                      </a:cubicBezTo>
                      <a:cubicBezTo>
                        <a:pt x="99" y="34"/>
                        <a:pt x="99" y="33"/>
                        <a:pt x="99" y="33"/>
                      </a:cubicBezTo>
                      <a:cubicBezTo>
                        <a:pt x="98" y="33"/>
                        <a:pt x="98" y="33"/>
                        <a:pt x="98" y="34"/>
                      </a:cubicBezTo>
                      <a:cubicBezTo>
                        <a:pt x="98" y="33"/>
                        <a:pt x="99" y="33"/>
                        <a:pt x="99" y="32"/>
                      </a:cubicBezTo>
                      <a:close/>
                      <a:moveTo>
                        <a:pt x="97" y="36"/>
                      </a:moveTo>
                      <a:cubicBezTo>
                        <a:pt x="96" y="36"/>
                        <a:pt x="96" y="36"/>
                        <a:pt x="96" y="36"/>
                      </a:cubicBezTo>
                      <a:cubicBezTo>
                        <a:pt x="96" y="37"/>
                        <a:pt x="96" y="37"/>
                        <a:pt x="96" y="37"/>
                      </a:cubicBezTo>
                      <a:lnTo>
                        <a:pt x="97" y="36"/>
                      </a:lnTo>
                      <a:close/>
                      <a:moveTo>
                        <a:pt x="91" y="40"/>
                      </a:moveTo>
                      <a:cubicBezTo>
                        <a:pt x="91" y="40"/>
                        <a:pt x="91" y="40"/>
                        <a:pt x="91" y="40"/>
                      </a:cubicBezTo>
                      <a:cubicBezTo>
                        <a:pt x="92" y="40"/>
                        <a:pt x="93" y="39"/>
                        <a:pt x="93" y="39"/>
                      </a:cubicBezTo>
                      <a:cubicBezTo>
                        <a:pt x="93" y="39"/>
                        <a:pt x="93" y="38"/>
                        <a:pt x="93" y="38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2" y="38"/>
                        <a:pt x="92" y="38"/>
                        <a:pt x="92" y="39"/>
                      </a:cubicBezTo>
                      <a:cubicBezTo>
                        <a:pt x="92" y="38"/>
                        <a:pt x="92" y="39"/>
                        <a:pt x="91" y="38"/>
                      </a:cubicBezTo>
                      <a:cubicBezTo>
                        <a:pt x="92" y="38"/>
                        <a:pt x="93" y="38"/>
                        <a:pt x="92" y="37"/>
                      </a:cubicBezTo>
                      <a:cubicBezTo>
                        <a:pt x="93" y="37"/>
                        <a:pt x="93" y="37"/>
                        <a:pt x="93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9"/>
                        <a:pt x="93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3" y="37"/>
                        <a:pt x="93" y="37"/>
                      </a:cubicBezTo>
                      <a:cubicBezTo>
                        <a:pt x="93" y="37"/>
                        <a:pt x="94" y="37"/>
                        <a:pt x="95" y="37"/>
                      </a:cubicBezTo>
                      <a:cubicBezTo>
                        <a:pt x="95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4" y="37"/>
                        <a:pt x="94" y="37"/>
                        <a:pt x="94" y="37"/>
                      </a:cubicBezTo>
                      <a:cubicBezTo>
                        <a:pt x="93" y="38"/>
                        <a:pt x="93" y="38"/>
                        <a:pt x="93" y="38"/>
                      </a:cubicBezTo>
                      <a:cubicBezTo>
                        <a:pt x="93" y="38"/>
                        <a:pt x="94" y="38"/>
                        <a:pt x="94" y="38"/>
                      </a:cubicBezTo>
                      <a:cubicBezTo>
                        <a:pt x="95" y="37"/>
                        <a:pt x="95" y="37"/>
                        <a:pt x="95" y="37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6" y="37"/>
                        <a:pt x="97" y="37"/>
                        <a:pt x="98" y="36"/>
                      </a:cubicBezTo>
                      <a:cubicBezTo>
                        <a:pt x="98" y="36"/>
                        <a:pt x="99" y="35"/>
                        <a:pt x="99" y="35"/>
                      </a:cubicBezTo>
                      <a:cubicBezTo>
                        <a:pt x="99" y="35"/>
                        <a:pt x="98" y="36"/>
                        <a:pt x="98" y="36"/>
                      </a:cubicBezTo>
                      <a:cubicBezTo>
                        <a:pt x="96" y="38"/>
                        <a:pt x="94" y="39"/>
                        <a:pt x="92" y="40"/>
                      </a:cubicBezTo>
                      <a:cubicBezTo>
                        <a:pt x="91" y="40"/>
                        <a:pt x="91" y="40"/>
                        <a:pt x="91" y="40"/>
                      </a:cubicBezTo>
                      <a:close/>
                      <a:moveTo>
                        <a:pt x="90" y="37"/>
                      </a:moveTo>
                      <a:cubicBezTo>
                        <a:pt x="90" y="37"/>
                        <a:pt x="90" y="37"/>
                        <a:pt x="90" y="37"/>
                      </a:cubicBezTo>
                      <a:cubicBezTo>
                        <a:pt x="90" y="38"/>
                        <a:pt x="90" y="38"/>
                        <a:pt x="89" y="39"/>
                      </a:cubicBezTo>
                      <a:cubicBezTo>
                        <a:pt x="90" y="39"/>
                        <a:pt x="90" y="38"/>
                        <a:pt x="90" y="37"/>
                      </a:cubicBezTo>
                      <a:close/>
                      <a:moveTo>
                        <a:pt x="88" y="49"/>
                      </a:moveTo>
                      <a:cubicBezTo>
                        <a:pt x="88" y="48"/>
                        <a:pt x="88" y="49"/>
                        <a:pt x="89" y="48"/>
                      </a:cubicBezTo>
                      <a:cubicBezTo>
                        <a:pt x="89" y="49"/>
                        <a:pt x="89" y="49"/>
                        <a:pt x="89" y="49"/>
                      </a:cubicBezTo>
                      <a:cubicBezTo>
                        <a:pt x="88" y="49"/>
                        <a:pt x="88" y="49"/>
                        <a:pt x="88" y="49"/>
                      </a:cubicBezTo>
                      <a:cubicBezTo>
                        <a:pt x="87" y="49"/>
                        <a:pt x="87" y="49"/>
                        <a:pt x="87" y="49"/>
                      </a:cubicBezTo>
                      <a:cubicBezTo>
                        <a:pt x="87" y="49"/>
                        <a:pt x="88" y="48"/>
                        <a:pt x="88" y="49"/>
                      </a:cubicBezTo>
                      <a:close/>
                      <a:moveTo>
                        <a:pt x="72" y="22"/>
                      </a:move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72" y="22"/>
                        <a:pt x="72" y="22"/>
                        <a:pt x="72" y="22"/>
                      </a:cubicBezTo>
                      <a:close/>
                      <a:moveTo>
                        <a:pt x="57" y="13"/>
                      </a:moveTo>
                      <a:cubicBezTo>
                        <a:pt x="58" y="13"/>
                        <a:pt x="57" y="15"/>
                        <a:pt x="57" y="15"/>
                      </a:cubicBezTo>
                      <a:cubicBezTo>
                        <a:pt x="57" y="16"/>
                        <a:pt x="57" y="16"/>
                        <a:pt x="57" y="16"/>
                      </a:cubicBezTo>
                      <a:cubicBezTo>
                        <a:pt x="57" y="15"/>
                        <a:pt x="57" y="15"/>
                        <a:pt x="57" y="14"/>
                      </a:cubicBezTo>
                      <a:lnTo>
                        <a:pt x="57" y="13"/>
                      </a:lnTo>
                      <a:close/>
                      <a:moveTo>
                        <a:pt x="2" y="69"/>
                      </a:moveTo>
                      <a:cubicBezTo>
                        <a:pt x="2" y="67"/>
                        <a:pt x="2" y="67"/>
                        <a:pt x="2" y="67"/>
                      </a:cubicBezTo>
                      <a:cubicBezTo>
                        <a:pt x="2" y="68"/>
                        <a:pt x="2" y="68"/>
                        <a:pt x="2" y="68"/>
                      </a:cubicBezTo>
                      <a:lnTo>
                        <a:pt x="2" y="69"/>
                      </a:lnTo>
                      <a:close/>
                      <a:moveTo>
                        <a:pt x="2" y="58"/>
                      </a:moveTo>
                      <a:cubicBezTo>
                        <a:pt x="2" y="57"/>
                        <a:pt x="2" y="57"/>
                        <a:pt x="3" y="56"/>
                      </a:cubicBezTo>
                      <a:cubicBezTo>
                        <a:pt x="3" y="57"/>
                        <a:pt x="3" y="57"/>
                        <a:pt x="2" y="58"/>
                      </a:cubicBezTo>
                      <a:close/>
                      <a:moveTo>
                        <a:pt x="6" y="73"/>
                      </a:moveTo>
                      <a:cubicBezTo>
                        <a:pt x="7" y="73"/>
                        <a:pt x="7" y="72"/>
                        <a:pt x="7" y="73"/>
                      </a:cubicBezTo>
                      <a:cubicBezTo>
                        <a:pt x="7" y="73"/>
                        <a:pt x="7" y="72"/>
                        <a:pt x="6" y="73"/>
                      </a:cubicBezTo>
                      <a:close/>
                      <a:moveTo>
                        <a:pt x="55" y="43"/>
                      </a:moveTo>
                      <a:cubicBezTo>
                        <a:pt x="54" y="42"/>
                        <a:pt x="55" y="40"/>
                        <a:pt x="55" y="39"/>
                      </a:cubicBezTo>
                      <a:cubicBezTo>
                        <a:pt x="56" y="40"/>
                        <a:pt x="55" y="42"/>
                        <a:pt x="55" y="43"/>
                      </a:cubicBezTo>
                      <a:close/>
                      <a:moveTo>
                        <a:pt x="10" y="73"/>
                      </a:moveTo>
                      <a:cubicBezTo>
                        <a:pt x="9" y="72"/>
                        <a:pt x="9" y="71"/>
                        <a:pt x="9" y="71"/>
                      </a:cubicBezTo>
                      <a:cubicBezTo>
                        <a:pt x="9" y="72"/>
                        <a:pt x="10" y="73"/>
                        <a:pt x="11" y="74"/>
                      </a:cubicBezTo>
                      <a:cubicBezTo>
                        <a:pt x="10" y="75"/>
                        <a:pt x="11" y="73"/>
                        <a:pt x="10" y="73"/>
                      </a:cubicBezTo>
                      <a:close/>
                      <a:moveTo>
                        <a:pt x="11" y="75"/>
                      </a:moveTo>
                      <a:cubicBezTo>
                        <a:pt x="11" y="75"/>
                        <a:pt x="11" y="75"/>
                        <a:pt x="11" y="75"/>
                      </a:cubicBezTo>
                      <a:cubicBezTo>
                        <a:pt x="12" y="75"/>
                        <a:pt x="12" y="75"/>
                        <a:pt x="12" y="75"/>
                      </a:cubicBezTo>
                      <a:lnTo>
                        <a:pt x="11" y="75"/>
                      </a:lnTo>
                      <a:close/>
                      <a:moveTo>
                        <a:pt x="15" y="78"/>
                      </a:moveTo>
                      <a:cubicBezTo>
                        <a:pt x="14" y="77"/>
                        <a:pt x="14" y="77"/>
                        <a:pt x="14" y="77"/>
                      </a:cubicBezTo>
                      <a:cubicBezTo>
                        <a:pt x="15" y="77"/>
                        <a:pt x="15" y="77"/>
                        <a:pt x="15" y="77"/>
                      </a:cubicBezTo>
                      <a:lnTo>
                        <a:pt x="15" y="78"/>
                      </a:lnTo>
                      <a:close/>
                      <a:moveTo>
                        <a:pt x="14" y="76"/>
                      </a:moveTo>
                      <a:cubicBezTo>
                        <a:pt x="15" y="75"/>
                        <a:pt x="15" y="76"/>
                        <a:pt x="15" y="76"/>
                      </a:cubicBezTo>
                      <a:cubicBezTo>
                        <a:pt x="15" y="76"/>
                        <a:pt x="15" y="77"/>
                        <a:pt x="14" y="76"/>
                      </a:cubicBezTo>
                      <a:close/>
                      <a:moveTo>
                        <a:pt x="20" y="78"/>
                      </a:moveTo>
                      <a:cubicBezTo>
                        <a:pt x="19" y="77"/>
                        <a:pt x="19" y="78"/>
                        <a:pt x="19" y="78"/>
                      </a:cubicBezTo>
                      <a:cubicBezTo>
                        <a:pt x="19" y="78"/>
                        <a:pt x="19" y="78"/>
                        <a:pt x="19" y="78"/>
                      </a:cubicBezTo>
                      <a:cubicBezTo>
                        <a:pt x="18" y="78"/>
                        <a:pt x="17" y="78"/>
                        <a:pt x="16" y="77"/>
                      </a:cubicBezTo>
                      <a:cubicBezTo>
                        <a:pt x="16" y="77"/>
                        <a:pt x="17" y="78"/>
                        <a:pt x="18" y="78"/>
                      </a:cubicBezTo>
                      <a:cubicBezTo>
                        <a:pt x="18" y="78"/>
                        <a:pt x="18" y="77"/>
                        <a:pt x="18" y="77"/>
                      </a:cubicBezTo>
                      <a:cubicBezTo>
                        <a:pt x="17" y="77"/>
                        <a:pt x="17" y="77"/>
                        <a:pt x="17" y="77"/>
                      </a:cubicBezTo>
                      <a:cubicBezTo>
                        <a:pt x="17" y="76"/>
                        <a:pt x="17" y="77"/>
                        <a:pt x="17" y="77"/>
                      </a:cubicBezTo>
                      <a:cubicBezTo>
                        <a:pt x="17" y="76"/>
                        <a:pt x="17" y="76"/>
                        <a:pt x="17" y="76"/>
                      </a:cubicBezTo>
                      <a:cubicBezTo>
                        <a:pt x="16" y="76"/>
                        <a:pt x="16" y="76"/>
                        <a:pt x="16" y="76"/>
                      </a:cubicBezTo>
                      <a:cubicBezTo>
                        <a:pt x="16" y="76"/>
                        <a:pt x="17" y="76"/>
                        <a:pt x="17" y="76"/>
                      </a:cubicBezTo>
                      <a:cubicBezTo>
                        <a:pt x="16" y="75"/>
                        <a:pt x="15" y="75"/>
                        <a:pt x="14" y="75"/>
                      </a:cubicBezTo>
                      <a:cubicBezTo>
                        <a:pt x="14" y="75"/>
                        <a:pt x="14" y="75"/>
                        <a:pt x="14" y="75"/>
                      </a:cubicBezTo>
                      <a:cubicBezTo>
                        <a:pt x="15" y="75"/>
                        <a:pt x="15" y="74"/>
                        <a:pt x="15" y="75"/>
                      </a:cubicBezTo>
                      <a:cubicBezTo>
                        <a:pt x="16" y="74"/>
                        <a:pt x="18" y="75"/>
                        <a:pt x="19" y="75"/>
                      </a:cubicBezTo>
                      <a:cubicBezTo>
                        <a:pt x="19" y="76"/>
                        <a:pt x="20" y="77"/>
                        <a:pt x="20" y="78"/>
                      </a:cubicBezTo>
                      <a:close/>
                      <a:moveTo>
                        <a:pt x="47" y="90"/>
                      </a:moveTo>
                      <a:cubicBezTo>
                        <a:pt x="47" y="90"/>
                        <a:pt x="47" y="90"/>
                        <a:pt x="47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6" y="90"/>
                        <a:pt x="46" y="90"/>
                        <a:pt x="46" y="90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7" y="89"/>
                        <a:pt x="47" y="89"/>
                        <a:pt x="47" y="89"/>
                      </a:cubicBezTo>
                      <a:cubicBezTo>
                        <a:pt x="48" y="89"/>
                        <a:pt x="48" y="89"/>
                        <a:pt x="48" y="89"/>
                      </a:cubicBezTo>
                      <a:lnTo>
                        <a:pt x="47" y="90"/>
                      </a:lnTo>
                      <a:close/>
                      <a:moveTo>
                        <a:pt x="48" y="89"/>
                      </a:moveTo>
                      <a:cubicBezTo>
                        <a:pt x="48" y="89"/>
                        <a:pt x="48" y="88"/>
                        <a:pt x="48" y="88"/>
                      </a:cubicBezTo>
                      <a:cubicBezTo>
                        <a:pt x="48" y="88"/>
                        <a:pt x="48" y="89"/>
                        <a:pt x="48" y="89"/>
                      </a:cubicBezTo>
                      <a:close/>
                      <a:moveTo>
                        <a:pt x="49" y="79"/>
                      </a:move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ubicBezTo>
                        <a:pt x="49" y="79"/>
                        <a:pt x="50" y="79"/>
                        <a:pt x="50" y="79"/>
                      </a:cubicBezTo>
                      <a:cubicBezTo>
                        <a:pt x="49" y="79"/>
                        <a:pt x="49" y="79"/>
                        <a:pt x="49" y="79"/>
                      </a:cubicBezTo>
                      <a:close/>
                      <a:moveTo>
                        <a:pt x="51" y="87"/>
                      </a:moveTo>
                      <a:cubicBezTo>
                        <a:pt x="51" y="87"/>
                        <a:pt x="51" y="87"/>
                        <a:pt x="51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cubicBezTo>
                        <a:pt x="52" y="87"/>
                        <a:pt x="52" y="87"/>
                        <a:pt x="52" y="87"/>
                      </a:cubicBezTo>
                      <a:lnTo>
                        <a:pt x="51" y="87"/>
                      </a:lnTo>
                      <a:close/>
                      <a:moveTo>
                        <a:pt x="50" y="76"/>
                      </a:moveTo>
                      <a:cubicBezTo>
                        <a:pt x="46" y="78"/>
                        <a:pt x="41" y="79"/>
                        <a:pt x="36" y="78"/>
                      </a:cubicBezTo>
                      <a:cubicBezTo>
                        <a:pt x="32" y="76"/>
                        <a:pt x="27" y="73"/>
                        <a:pt x="26" y="69"/>
                      </a:cubicBezTo>
                      <a:cubicBezTo>
                        <a:pt x="25" y="67"/>
                        <a:pt x="23" y="67"/>
                        <a:pt x="21" y="66"/>
                      </a:cubicBezTo>
                      <a:cubicBezTo>
                        <a:pt x="21" y="69"/>
                        <a:pt x="21" y="69"/>
                        <a:pt x="21" y="69"/>
                      </a:cubicBezTo>
                      <a:cubicBezTo>
                        <a:pt x="21" y="69"/>
                        <a:pt x="21" y="68"/>
                        <a:pt x="20" y="68"/>
                      </a:cubicBezTo>
                      <a:cubicBezTo>
                        <a:pt x="20" y="69"/>
                        <a:pt x="20" y="69"/>
                        <a:pt x="20" y="69"/>
                      </a:cubicBezTo>
                      <a:cubicBezTo>
                        <a:pt x="19" y="69"/>
                        <a:pt x="19" y="69"/>
                        <a:pt x="19" y="69"/>
                      </a:cubicBezTo>
                      <a:cubicBezTo>
                        <a:pt x="19" y="69"/>
                        <a:pt x="18" y="69"/>
                        <a:pt x="19" y="70"/>
                      </a:cubicBezTo>
                      <a:cubicBezTo>
                        <a:pt x="19" y="70"/>
                        <a:pt x="19" y="70"/>
                        <a:pt x="19" y="70"/>
                      </a:cubicBezTo>
                      <a:cubicBezTo>
                        <a:pt x="18" y="70"/>
                        <a:pt x="19" y="71"/>
                        <a:pt x="19" y="72"/>
                      </a:cubicBezTo>
                      <a:cubicBezTo>
                        <a:pt x="18" y="72"/>
                        <a:pt x="18" y="72"/>
                        <a:pt x="18" y="72"/>
                      </a:cubicBezTo>
                      <a:cubicBezTo>
                        <a:pt x="18" y="72"/>
                        <a:pt x="18" y="73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9" y="75"/>
                        <a:pt x="19" y="75"/>
                        <a:pt x="19" y="75"/>
                      </a:cubicBezTo>
                      <a:cubicBezTo>
                        <a:pt x="17" y="74"/>
                        <a:pt x="17" y="74"/>
                        <a:pt x="17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8" y="74"/>
                        <a:pt x="18" y="74"/>
                        <a:pt x="18" y="74"/>
                      </a:cubicBezTo>
                      <a:cubicBezTo>
                        <a:pt x="16" y="72"/>
                        <a:pt x="16" y="72"/>
                        <a:pt x="16" y="72"/>
                      </a:cubicBezTo>
                      <a:cubicBezTo>
                        <a:pt x="15" y="73"/>
                        <a:pt x="15" y="73"/>
                        <a:pt x="15" y="73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5" y="72"/>
                        <a:pt x="15" y="72"/>
                        <a:pt x="15" y="72"/>
                      </a:cubicBezTo>
                      <a:cubicBezTo>
                        <a:pt x="14" y="72"/>
                        <a:pt x="14" y="70"/>
                        <a:pt x="13" y="70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2"/>
                        <a:pt x="14" y="72"/>
                        <a:pt x="14" y="72"/>
                      </a:cubicBezTo>
                      <a:cubicBezTo>
                        <a:pt x="13" y="73"/>
                        <a:pt x="13" y="73"/>
                        <a:pt x="13" y="73"/>
                      </a:cubicBezTo>
                      <a:cubicBezTo>
                        <a:pt x="13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4" y="73"/>
                        <a:pt x="14" y="73"/>
                        <a:pt x="14" y="73"/>
                      </a:cubicBezTo>
                      <a:cubicBezTo>
                        <a:pt x="15" y="73"/>
                        <a:pt x="14" y="73"/>
                        <a:pt x="15" y="73"/>
                      </a:cubicBezTo>
                      <a:cubicBezTo>
                        <a:pt x="15" y="74"/>
                        <a:pt x="15" y="74"/>
                        <a:pt x="15" y="74"/>
                      </a:cubicBezTo>
                      <a:cubicBezTo>
                        <a:pt x="15" y="73"/>
                        <a:pt x="14" y="73"/>
                        <a:pt x="14" y="73"/>
                      </a:cubicBezTo>
                      <a:cubicBezTo>
                        <a:pt x="13" y="74"/>
                        <a:pt x="14" y="74"/>
                        <a:pt x="13" y="74"/>
                      </a:cubicBezTo>
                      <a:cubicBezTo>
                        <a:pt x="13" y="73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2" y="72"/>
                      </a:cubicBezTo>
                      <a:cubicBezTo>
                        <a:pt x="12" y="72"/>
                        <a:pt x="12" y="72"/>
                        <a:pt x="13" y="72"/>
                      </a:cubicBezTo>
                      <a:cubicBezTo>
                        <a:pt x="12" y="71"/>
                        <a:pt x="12" y="71"/>
                        <a:pt x="12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1" y="71"/>
                        <a:pt x="11" y="71"/>
                        <a:pt x="11" y="71"/>
                      </a:cubicBezTo>
                      <a:cubicBezTo>
                        <a:pt x="10" y="72"/>
                        <a:pt x="11" y="72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2" y="73"/>
                        <a:pt x="12" y="74"/>
                        <a:pt x="12" y="74"/>
                      </a:cubicBezTo>
                      <a:cubicBezTo>
                        <a:pt x="13" y="75"/>
                        <a:pt x="13" y="75"/>
                        <a:pt x="13" y="75"/>
                      </a:cubicBezTo>
                      <a:cubicBezTo>
                        <a:pt x="13" y="75"/>
                        <a:pt x="13" y="75"/>
                        <a:pt x="12" y="74"/>
                      </a:cubicBezTo>
                      <a:cubicBezTo>
                        <a:pt x="12" y="74"/>
                        <a:pt x="12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3"/>
                        <a:pt x="11" y="73"/>
                        <a:pt x="11" y="73"/>
                      </a:cubicBezTo>
                      <a:cubicBezTo>
                        <a:pt x="11" y="72"/>
                        <a:pt x="10" y="70"/>
                        <a:pt x="9" y="69"/>
                      </a:cubicBezTo>
                      <a:cubicBezTo>
                        <a:pt x="10" y="70"/>
                        <a:pt x="10" y="69"/>
                        <a:pt x="10" y="70"/>
                      </a:cubicBezTo>
                      <a:cubicBezTo>
                        <a:pt x="11" y="70"/>
                        <a:pt x="10" y="69"/>
                        <a:pt x="10" y="69"/>
                      </a:cubicBezTo>
                      <a:cubicBezTo>
                        <a:pt x="10" y="69"/>
                        <a:pt x="10" y="69"/>
                        <a:pt x="9" y="69"/>
                      </a:cubicBezTo>
                      <a:cubicBezTo>
                        <a:pt x="9" y="69"/>
                        <a:pt x="9" y="68"/>
                        <a:pt x="9" y="68"/>
                      </a:cubicBezTo>
                      <a:cubicBezTo>
                        <a:pt x="9" y="68"/>
                        <a:pt x="9" y="68"/>
                        <a:pt x="9" y="68"/>
                      </a:cubicBezTo>
                      <a:cubicBezTo>
                        <a:pt x="10" y="68"/>
                        <a:pt x="10" y="68"/>
                        <a:pt x="10" y="68"/>
                      </a:cubicBezTo>
                      <a:cubicBezTo>
                        <a:pt x="9" y="67"/>
                        <a:pt x="9" y="67"/>
                        <a:pt x="9" y="67"/>
                      </a:cubicBezTo>
                      <a:cubicBezTo>
                        <a:pt x="10" y="67"/>
                        <a:pt x="10" y="66"/>
                        <a:pt x="10" y="67"/>
                      </a:cubicBezTo>
                      <a:cubicBezTo>
                        <a:pt x="10" y="67"/>
                        <a:pt x="10" y="67"/>
                        <a:pt x="11" y="67"/>
                      </a:cubicBezTo>
                      <a:cubicBezTo>
                        <a:pt x="11" y="67"/>
                        <a:pt x="11" y="67"/>
                        <a:pt x="11" y="66"/>
                      </a:cubicBezTo>
                      <a:cubicBezTo>
                        <a:pt x="11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0" y="66"/>
                        <a:pt x="10" y="66"/>
                        <a:pt x="10" y="66"/>
                      </a:cubicBezTo>
                      <a:cubicBezTo>
                        <a:pt x="11" y="66"/>
                        <a:pt x="11" y="66"/>
                        <a:pt x="11" y="66"/>
                      </a:cubicBezTo>
                      <a:cubicBezTo>
                        <a:pt x="11" y="67"/>
                        <a:pt x="11" y="67"/>
                        <a:pt x="12" y="67"/>
                      </a:cubicBezTo>
                      <a:cubicBezTo>
                        <a:pt x="12" y="67"/>
                        <a:pt x="12" y="67"/>
                        <a:pt x="12" y="67"/>
                      </a:cubicBezTo>
                      <a:cubicBezTo>
                        <a:pt x="12" y="67"/>
                        <a:pt x="11" y="66"/>
                        <a:pt x="12" y="66"/>
                      </a:cubicBezTo>
                      <a:cubicBezTo>
                        <a:pt x="11" y="65"/>
                        <a:pt x="11" y="64"/>
                        <a:pt x="10" y="62"/>
                      </a:cubicBezTo>
                      <a:cubicBezTo>
                        <a:pt x="11" y="62"/>
                        <a:pt x="11" y="62"/>
                        <a:pt x="11" y="62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61"/>
                        <a:pt x="11" y="61"/>
                        <a:pt x="11" y="61"/>
                      </a:cubicBezTo>
                      <a:cubicBezTo>
                        <a:pt x="11" y="58"/>
                        <a:pt x="11" y="54"/>
                        <a:pt x="13" y="52"/>
                      </a:cubicBezTo>
                      <a:cubicBezTo>
                        <a:pt x="15" y="48"/>
                        <a:pt x="17" y="46"/>
                        <a:pt x="21" y="44"/>
                      </a:cubicBezTo>
                      <a:cubicBezTo>
                        <a:pt x="22" y="44"/>
                        <a:pt x="24" y="43"/>
                        <a:pt x="25" y="42"/>
                      </a:cubicBezTo>
                      <a:cubicBezTo>
                        <a:pt x="25" y="42"/>
                        <a:pt x="25" y="42"/>
                        <a:pt x="25" y="42"/>
                      </a:cubicBezTo>
                      <a:cubicBezTo>
                        <a:pt x="25" y="41"/>
                        <a:pt x="25" y="42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4" y="41"/>
                        <a:pt x="24" y="41"/>
                        <a:pt x="24" y="41"/>
                      </a:cubicBezTo>
                      <a:cubicBezTo>
                        <a:pt x="25" y="40"/>
                        <a:pt x="27" y="40"/>
                        <a:pt x="28" y="39"/>
                      </a:cubicBezTo>
                      <a:cubicBezTo>
                        <a:pt x="29" y="39"/>
                        <a:pt x="29" y="39"/>
                        <a:pt x="29" y="39"/>
                      </a:cubicBezTo>
                      <a:cubicBezTo>
                        <a:pt x="30" y="39"/>
                        <a:pt x="30" y="39"/>
                        <a:pt x="31" y="38"/>
                      </a:cubicBezTo>
                      <a:cubicBezTo>
                        <a:pt x="30" y="36"/>
                        <a:pt x="32" y="36"/>
                        <a:pt x="31" y="34"/>
                      </a:cubicBezTo>
                      <a:cubicBezTo>
                        <a:pt x="30" y="34"/>
                        <a:pt x="30" y="33"/>
                        <a:pt x="29" y="34"/>
                      </a:cubicBezTo>
                      <a:cubicBezTo>
                        <a:pt x="29" y="35"/>
                        <a:pt x="28" y="33"/>
                        <a:pt x="27" y="33"/>
                      </a:cubicBezTo>
                      <a:cubicBezTo>
                        <a:pt x="24" y="30"/>
                        <a:pt x="24" y="25"/>
                        <a:pt x="25" y="21"/>
                      </a:cubicBezTo>
                      <a:cubicBezTo>
                        <a:pt x="26" y="20"/>
                        <a:pt x="27" y="20"/>
                        <a:pt x="27" y="19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30" y="16"/>
                        <a:pt x="30" y="22"/>
                        <a:pt x="32" y="23"/>
                      </a:cubicBezTo>
                      <a:cubicBezTo>
                        <a:pt x="33" y="23"/>
                        <a:pt x="33" y="24"/>
                        <a:pt x="34" y="24"/>
                      </a:cubicBezTo>
                      <a:cubicBezTo>
                        <a:pt x="34" y="24"/>
                        <a:pt x="34" y="24"/>
                        <a:pt x="34" y="24"/>
                      </a:cubicBezTo>
                      <a:cubicBezTo>
                        <a:pt x="36" y="24"/>
                        <a:pt x="37" y="23"/>
                        <a:pt x="38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43" y="18"/>
                        <a:pt x="33" y="10"/>
                        <a:pt x="42" y="7"/>
                      </a:cubicBezTo>
                      <a:cubicBezTo>
                        <a:pt x="46" y="7"/>
                        <a:pt x="49" y="7"/>
                        <a:pt x="51" y="10"/>
                      </a:cubicBezTo>
                      <a:cubicBezTo>
                        <a:pt x="51" y="12"/>
                        <a:pt x="53" y="14"/>
                        <a:pt x="53" y="16"/>
                      </a:cubicBezTo>
                      <a:cubicBezTo>
                        <a:pt x="53" y="16"/>
                        <a:pt x="53" y="16"/>
                        <a:pt x="53" y="16"/>
                      </a:cubicBezTo>
                      <a:cubicBezTo>
                        <a:pt x="51" y="17"/>
                        <a:pt x="49" y="16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8" y="17"/>
                        <a:pt x="48" y="17"/>
                      </a:cubicBezTo>
                      <a:cubicBezTo>
                        <a:pt x="48" y="17"/>
                        <a:pt x="47" y="17"/>
                        <a:pt x="47" y="17"/>
                      </a:cubicBezTo>
                      <a:cubicBezTo>
                        <a:pt x="47" y="17"/>
                        <a:pt x="47" y="17"/>
                        <a:pt x="47" y="17"/>
                      </a:cubicBezTo>
                      <a:cubicBezTo>
                        <a:pt x="46" y="17"/>
                        <a:pt x="45" y="18"/>
                        <a:pt x="44" y="18"/>
                      </a:cubicBezTo>
                      <a:cubicBezTo>
                        <a:pt x="44" y="20"/>
                        <a:pt x="42" y="20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3" y="24"/>
                        <a:pt x="43" y="24"/>
                        <a:pt x="43" y="24"/>
                      </a:cubicBezTo>
                      <a:cubicBezTo>
                        <a:pt x="44" y="25"/>
                        <a:pt x="45" y="25"/>
                        <a:pt x="47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6" y="25"/>
                        <a:pt x="46" y="25"/>
                        <a:pt x="46" y="25"/>
                      </a:cubicBezTo>
                      <a:cubicBezTo>
                        <a:pt x="47" y="26"/>
                        <a:pt x="47" y="25"/>
                        <a:pt x="48" y="25"/>
                      </a:cubicBezTo>
                      <a:cubicBezTo>
                        <a:pt x="49" y="23"/>
                        <a:pt x="52" y="23"/>
                        <a:pt x="54" y="23"/>
                      </a:cubicBezTo>
                      <a:cubicBezTo>
                        <a:pt x="56" y="25"/>
                        <a:pt x="55" y="28"/>
                        <a:pt x="54" y="31"/>
                      </a:cubicBezTo>
                      <a:cubicBezTo>
                        <a:pt x="53" y="32"/>
                        <a:pt x="53" y="34"/>
                        <a:pt x="51" y="35"/>
                      </a:cubicBezTo>
                      <a:cubicBezTo>
                        <a:pt x="51" y="35"/>
                        <a:pt x="50" y="35"/>
                        <a:pt x="50" y="35"/>
                      </a:cubicBezTo>
                      <a:cubicBezTo>
                        <a:pt x="50" y="35"/>
                        <a:pt x="50" y="35"/>
                        <a:pt x="50" y="35"/>
                      </a:cubicBezTo>
                      <a:cubicBezTo>
                        <a:pt x="50" y="36"/>
                        <a:pt x="48" y="35"/>
                        <a:pt x="48" y="35"/>
                      </a:cubicBezTo>
                      <a:cubicBezTo>
                        <a:pt x="47" y="35"/>
                        <a:pt x="45" y="35"/>
                        <a:pt x="44" y="35"/>
                      </a:cubicBezTo>
                      <a:cubicBezTo>
                        <a:pt x="43" y="35"/>
                        <a:pt x="43" y="34"/>
                        <a:pt x="42" y="34"/>
                      </a:cubicBezTo>
                      <a:cubicBezTo>
                        <a:pt x="42" y="34"/>
                        <a:pt x="42" y="33"/>
                        <a:pt x="41" y="33"/>
                      </a:cubicBezTo>
                      <a:cubicBezTo>
                        <a:pt x="40" y="33"/>
                        <a:pt x="40" y="34"/>
                        <a:pt x="40" y="35"/>
                      </a:cubicBezTo>
                      <a:cubicBezTo>
                        <a:pt x="41" y="35"/>
                        <a:pt x="42" y="36"/>
                        <a:pt x="41" y="37"/>
                      </a:cubicBezTo>
                      <a:cubicBezTo>
                        <a:pt x="40" y="38"/>
                        <a:pt x="43" y="38"/>
                        <a:pt x="42" y="39"/>
                      </a:cubicBezTo>
                      <a:cubicBezTo>
                        <a:pt x="43" y="40"/>
                        <a:pt x="43" y="40"/>
                        <a:pt x="44" y="41"/>
                      </a:cubicBezTo>
                      <a:cubicBezTo>
                        <a:pt x="39" y="40"/>
                        <a:pt x="33" y="39"/>
                        <a:pt x="29" y="42"/>
                      </a:cubicBezTo>
                      <a:cubicBezTo>
                        <a:pt x="29" y="43"/>
                        <a:pt x="27" y="43"/>
                        <a:pt x="27" y="45"/>
                      </a:cubicBezTo>
                      <a:cubicBezTo>
                        <a:pt x="30" y="48"/>
                        <a:pt x="34" y="44"/>
                        <a:pt x="37" y="47"/>
                      </a:cubicBezTo>
                      <a:cubicBezTo>
                        <a:pt x="39" y="48"/>
                        <a:pt x="40" y="50"/>
                        <a:pt x="40" y="52"/>
                      </a:cubicBezTo>
                      <a:cubicBezTo>
                        <a:pt x="38" y="53"/>
                        <a:pt x="35" y="54"/>
                        <a:pt x="34" y="56"/>
                      </a:cubicBezTo>
                      <a:cubicBezTo>
                        <a:pt x="33" y="56"/>
                        <a:pt x="33" y="57"/>
                        <a:pt x="33" y="57"/>
                      </a:cubicBezTo>
                      <a:cubicBezTo>
                        <a:pt x="32" y="58"/>
                        <a:pt x="31" y="59"/>
                        <a:pt x="31" y="60"/>
                      </a:cubicBezTo>
                      <a:cubicBezTo>
                        <a:pt x="32" y="61"/>
                        <a:pt x="34" y="61"/>
                        <a:pt x="35" y="61"/>
                      </a:cubicBezTo>
                      <a:cubicBezTo>
                        <a:pt x="37" y="60"/>
                        <a:pt x="39" y="59"/>
                        <a:pt x="41" y="59"/>
                      </a:cubicBezTo>
                      <a:cubicBezTo>
                        <a:pt x="42" y="59"/>
                        <a:pt x="42" y="59"/>
                        <a:pt x="42" y="59"/>
                      </a:cubicBezTo>
                      <a:cubicBezTo>
                        <a:pt x="40" y="60"/>
                        <a:pt x="43" y="60"/>
                        <a:pt x="42" y="61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43" y="60"/>
                        <a:pt x="43" y="60"/>
                        <a:pt x="43" y="60"/>
                      </a:cubicBezTo>
                      <a:cubicBezTo>
                        <a:pt x="44" y="61"/>
                        <a:pt x="44" y="61"/>
                        <a:pt x="44" y="61"/>
                      </a:cubicBezTo>
                      <a:cubicBezTo>
                        <a:pt x="45" y="60"/>
                        <a:pt x="45" y="58"/>
                        <a:pt x="47" y="57"/>
                      </a:cubicBezTo>
                      <a:cubicBezTo>
                        <a:pt x="49" y="58"/>
                        <a:pt x="52" y="59"/>
                        <a:pt x="53" y="60"/>
                      </a:cubicBezTo>
                      <a:cubicBezTo>
                        <a:pt x="54" y="63"/>
                        <a:pt x="54" y="67"/>
                        <a:pt x="53" y="69"/>
                      </a:cubicBezTo>
                      <a:cubicBezTo>
                        <a:pt x="51" y="72"/>
                        <a:pt x="49" y="75"/>
                        <a:pt x="47" y="77"/>
                      </a:cubicBezTo>
                      <a:cubicBezTo>
                        <a:pt x="49" y="76"/>
                        <a:pt x="51" y="74"/>
                        <a:pt x="54" y="74"/>
                      </a:cubicBezTo>
                      <a:cubicBezTo>
                        <a:pt x="54" y="74"/>
                        <a:pt x="53" y="74"/>
                        <a:pt x="52" y="75"/>
                      </a:cubicBezTo>
                      <a:cubicBezTo>
                        <a:pt x="52" y="75"/>
                        <a:pt x="51" y="75"/>
                        <a:pt x="50" y="76"/>
                      </a:cubicBezTo>
                      <a:close/>
                      <a:moveTo>
                        <a:pt x="54" y="84"/>
                      </a:moveTo>
                      <a:cubicBezTo>
                        <a:pt x="53" y="84"/>
                        <a:pt x="53" y="84"/>
                        <a:pt x="53" y="84"/>
                      </a:cubicBezTo>
                      <a:cubicBezTo>
                        <a:pt x="53" y="85"/>
                        <a:pt x="54" y="84"/>
                        <a:pt x="54" y="84"/>
                      </a:cubicBezTo>
                      <a:close/>
                      <a:moveTo>
                        <a:pt x="55" y="87"/>
                      </a:moveTo>
                      <a:cubicBezTo>
                        <a:pt x="54" y="87"/>
                        <a:pt x="54" y="87"/>
                        <a:pt x="54" y="87"/>
                      </a:cubicBezTo>
                      <a:cubicBezTo>
                        <a:pt x="55" y="86"/>
                        <a:pt x="55" y="86"/>
                        <a:pt x="55" y="86"/>
                      </a:cubicBezTo>
                      <a:lnTo>
                        <a:pt x="55" y="87"/>
                      </a:lnTo>
                      <a:close/>
                      <a:moveTo>
                        <a:pt x="56" y="75"/>
                      </a:moveTo>
                      <a:cubicBezTo>
                        <a:pt x="55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7"/>
                      </a:cubicBezTo>
                      <a:cubicBezTo>
                        <a:pt x="53" y="77"/>
                        <a:pt x="53" y="77"/>
                        <a:pt x="52" y="78"/>
                      </a:cubicBezTo>
                      <a:cubicBezTo>
                        <a:pt x="52" y="76"/>
                        <a:pt x="53" y="77"/>
                        <a:pt x="54" y="77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4" y="76"/>
                        <a:pt x="54" y="76"/>
                        <a:pt x="54" y="76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5" y="74"/>
                        <a:pt x="55" y="74"/>
                        <a:pt x="55" y="74"/>
                      </a:cubicBezTo>
                      <a:cubicBezTo>
                        <a:pt x="56" y="74"/>
                        <a:pt x="56" y="74"/>
                        <a:pt x="56" y="74"/>
                      </a:cubicBezTo>
                      <a:cubicBezTo>
                        <a:pt x="56" y="75"/>
                        <a:pt x="55" y="75"/>
                        <a:pt x="56" y="75"/>
                      </a:cubicBezTo>
                      <a:close/>
                      <a:moveTo>
                        <a:pt x="57" y="85"/>
                      </a:moveTo>
                      <a:cubicBezTo>
                        <a:pt x="56" y="85"/>
                        <a:pt x="56" y="85"/>
                        <a:pt x="56" y="85"/>
                      </a:cubicBezTo>
                      <a:cubicBezTo>
                        <a:pt x="57" y="85"/>
                        <a:pt x="57" y="85"/>
                        <a:pt x="57" y="85"/>
                      </a:cubicBezTo>
                      <a:close/>
                      <a:moveTo>
                        <a:pt x="61" y="79"/>
                      </a:moveTo>
                      <a:cubicBezTo>
                        <a:pt x="61" y="79"/>
                        <a:pt x="61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8"/>
                      </a:cubicBezTo>
                      <a:cubicBezTo>
                        <a:pt x="60" y="78"/>
                        <a:pt x="60" y="79"/>
                        <a:pt x="60" y="79"/>
                      </a:cubicBezTo>
                      <a:cubicBezTo>
                        <a:pt x="60" y="79"/>
                        <a:pt x="60" y="79"/>
                        <a:pt x="60" y="79"/>
                      </a:cubicBezTo>
                      <a:cubicBezTo>
                        <a:pt x="61" y="79"/>
                        <a:pt x="61" y="79"/>
                        <a:pt x="61" y="79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ubicBezTo>
                        <a:pt x="79" y="73"/>
                        <a:pt x="79" y="73"/>
                        <a:pt x="79" y="73"/>
                      </a:cubicBezTo>
                      <a:close/>
                      <a:moveTo>
                        <a:pt x="79" y="73"/>
                      </a:moveTo>
                      <a:cubicBezTo>
                        <a:pt x="79" y="73"/>
                        <a:pt x="80" y="73"/>
                        <a:pt x="80" y="73"/>
                      </a:cubicBezTo>
                      <a:cubicBezTo>
                        <a:pt x="80" y="73"/>
                        <a:pt x="80" y="73"/>
                        <a:pt x="79" y="73"/>
                      </a:cubicBezTo>
                      <a:close/>
                      <a:moveTo>
                        <a:pt x="85" y="70"/>
                      </a:moveTo>
                      <a:cubicBezTo>
                        <a:pt x="85" y="70"/>
                        <a:pt x="86" y="70"/>
                        <a:pt x="86" y="70"/>
                      </a:cubicBezTo>
                      <a:cubicBezTo>
                        <a:pt x="86" y="70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8" y="69"/>
                        <a:pt x="88" y="68"/>
                        <a:pt x="89" y="68"/>
                      </a:cubicBezTo>
                      <a:cubicBezTo>
                        <a:pt x="89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69"/>
                        <a:pt x="87" y="69"/>
                        <a:pt x="87" y="69"/>
                      </a:cubicBezTo>
                      <a:cubicBezTo>
                        <a:pt x="87" y="70"/>
                        <a:pt x="86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5" y="71"/>
                        <a:pt x="85" y="71"/>
                        <a:pt x="85" y="71"/>
                      </a:cubicBezTo>
                      <a:cubicBezTo>
                        <a:pt x="84" y="71"/>
                        <a:pt x="84" y="71"/>
                        <a:pt x="84" y="71"/>
                      </a:cubicBezTo>
                      <a:cubicBezTo>
                        <a:pt x="84" y="70"/>
                        <a:pt x="85" y="71"/>
                        <a:pt x="85" y="70"/>
                      </a:cubicBezTo>
                      <a:close/>
                      <a:moveTo>
                        <a:pt x="86" y="74"/>
                      </a:moveTo>
                      <a:cubicBezTo>
                        <a:pt x="85" y="74"/>
                        <a:pt x="85" y="74"/>
                        <a:pt x="85" y="74"/>
                      </a:cubicBezTo>
                      <a:cubicBezTo>
                        <a:pt x="85" y="74"/>
                        <a:pt x="85" y="74"/>
                        <a:pt x="85" y="74"/>
                      </a:cubicBezTo>
                      <a:lnTo>
                        <a:pt x="86" y="74"/>
                      </a:lnTo>
                      <a:close/>
                      <a:moveTo>
                        <a:pt x="85" y="72"/>
                      </a:moveTo>
                      <a:cubicBezTo>
                        <a:pt x="84" y="73"/>
                        <a:pt x="83" y="74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2" y="73"/>
                        <a:pt x="82" y="73"/>
                        <a:pt x="82" y="73"/>
                      </a:cubicBezTo>
                      <a:cubicBezTo>
                        <a:pt x="83" y="73"/>
                        <a:pt x="84" y="73"/>
                        <a:pt x="85" y="72"/>
                      </a:cubicBezTo>
                      <a:close/>
                      <a:moveTo>
                        <a:pt x="83" y="76"/>
                      </a:move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3" y="76"/>
                        <a:pt x="83" y="76"/>
                        <a:pt x="83" y="76"/>
                      </a:cubicBezTo>
                      <a:cubicBezTo>
                        <a:pt x="82" y="76"/>
                        <a:pt x="82" y="76"/>
                        <a:pt x="82" y="76"/>
                      </a:cubicBezTo>
                      <a:cubicBezTo>
                        <a:pt x="82" y="75"/>
                        <a:pt x="82" y="75"/>
                        <a:pt x="83" y="75"/>
                      </a:cubicBezTo>
                      <a:cubicBezTo>
                        <a:pt x="83" y="75"/>
                        <a:pt x="83" y="75"/>
                        <a:pt x="83" y="75"/>
                      </a:cubicBezTo>
                      <a:lnTo>
                        <a:pt x="83" y="76"/>
                      </a:lnTo>
                      <a:close/>
                      <a:moveTo>
                        <a:pt x="83" y="75"/>
                      </a:moveTo>
                      <a:cubicBezTo>
                        <a:pt x="83" y="75"/>
                        <a:pt x="84" y="75"/>
                        <a:pt x="84" y="75"/>
                      </a:cubicBezTo>
                      <a:cubicBezTo>
                        <a:pt x="84" y="75"/>
                        <a:pt x="84" y="75"/>
                        <a:pt x="83" y="75"/>
                      </a:cubicBezTo>
                      <a:close/>
                      <a:moveTo>
                        <a:pt x="84" y="71"/>
                      </a:moveTo>
                      <a:cubicBezTo>
                        <a:pt x="83" y="71"/>
                        <a:pt x="83" y="71"/>
                        <a:pt x="83" y="71"/>
                      </a:cubicBezTo>
                      <a:cubicBezTo>
                        <a:pt x="84" y="72"/>
                        <a:pt x="84" y="72"/>
                        <a:pt x="84" y="72"/>
                      </a:cubicBezTo>
                      <a:cubicBezTo>
                        <a:pt x="83" y="71"/>
                        <a:pt x="83" y="71"/>
                        <a:pt x="83" y="71"/>
                      </a:cubicBezTo>
                      <a:lnTo>
                        <a:pt x="84" y="71"/>
                      </a:lnTo>
                      <a:close/>
                      <a:moveTo>
                        <a:pt x="81" y="72"/>
                      </a:moveTo>
                      <a:cubicBezTo>
                        <a:pt x="81" y="72"/>
                        <a:pt x="82" y="72"/>
                        <a:pt x="83" y="72"/>
                      </a:cubicBezTo>
                      <a:cubicBezTo>
                        <a:pt x="83" y="72"/>
                        <a:pt x="83" y="72"/>
                        <a:pt x="83" y="72"/>
                      </a:cubicBezTo>
                      <a:cubicBezTo>
                        <a:pt x="82" y="72"/>
                        <a:pt x="82" y="72"/>
                        <a:pt x="81" y="73"/>
                      </a:cubicBezTo>
                      <a:lnTo>
                        <a:pt x="81" y="72"/>
                      </a:lnTo>
                      <a:close/>
                      <a:moveTo>
                        <a:pt x="82" y="77"/>
                      </a:moveTo>
                      <a:cubicBezTo>
                        <a:pt x="82" y="77"/>
                        <a:pt x="83" y="76"/>
                        <a:pt x="84" y="76"/>
                      </a:cubicBezTo>
                      <a:cubicBezTo>
                        <a:pt x="85" y="76"/>
                        <a:pt x="85" y="75"/>
                        <a:pt x="86" y="75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5" y="75"/>
                        <a:pt x="86" y="75"/>
                        <a:pt x="86" y="74"/>
                      </a:cubicBezTo>
                      <a:cubicBezTo>
                        <a:pt x="86" y="75"/>
                        <a:pt x="86" y="75"/>
                        <a:pt x="86" y="75"/>
                      </a:cubicBezTo>
                      <a:cubicBezTo>
                        <a:pt x="86" y="75"/>
                        <a:pt x="87" y="74"/>
                        <a:pt x="87" y="74"/>
                      </a:cubicBezTo>
                      <a:cubicBezTo>
                        <a:pt x="87" y="75"/>
                        <a:pt x="87" y="75"/>
                        <a:pt x="87" y="75"/>
                      </a:cubicBezTo>
                      <a:cubicBezTo>
                        <a:pt x="88" y="74"/>
                        <a:pt x="88" y="74"/>
                        <a:pt x="88" y="74"/>
                      </a:cubicBezTo>
                      <a:cubicBezTo>
                        <a:pt x="89" y="74"/>
                        <a:pt x="89" y="74"/>
                        <a:pt x="89" y="74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6"/>
                        <a:pt x="88" y="76"/>
                        <a:pt x="88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8" y="76"/>
                        <a:pt x="88" y="75"/>
                      </a:cubicBezTo>
                      <a:cubicBezTo>
                        <a:pt x="88" y="75"/>
                        <a:pt x="88" y="75"/>
                        <a:pt x="88" y="75"/>
                      </a:cubicBezTo>
                      <a:cubicBezTo>
                        <a:pt x="88" y="75"/>
                        <a:pt x="87" y="75"/>
                        <a:pt x="87" y="76"/>
                      </a:cubicBezTo>
                      <a:cubicBezTo>
                        <a:pt x="87" y="76"/>
                        <a:pt x="87" y="76"/>
                        <a:pt x="87" y="76"/>
                      </a:cubicBezTo>
                      <a:cubicBezTo>
                        <a:pt x="87" y="76"/>
                        <a:pt x="86" y="76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6"/>
                        <a:pt x="85" y="76"/>
                        <a:pt x="85" y="76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5" y="77"/>
                        <a:pt x="85" y="77"/>
                        <a:pt x="85" y="77"/>
                      </a:cubicBezTo>
                      <a:cubicBezTo>
                        <a:pt x="86" y="76"/>
                        <a:pt x="86" y="76"/>
                        <a:pt x="86" y="76"/>
                      </a:cubicBezTo>
                      <a:cubicBezTo>
                        <a:pt x="85" y="76"/>
                        <a:pt x="84" y="77"/>
                        <a:pt x="83" y="77"/>
                      </a:cubicBezTo>
                      <a:cubicBezTo>
                        <a:pt x="83" y="77"/>
                        <a:pt x="83" y="77"/>
                        <a:pt x="84" y="77"/>
                      </a:cubicBezTo>
                      <a:cubicBezTo>
                        <a:pt x="83" y="77"/>
                        <a:pt x="82" y="78"/>
                        <a:pt x="82" y="77"/>
                      </a:cubicBezTo>
                      <a:close/>
                      <a:moveTo>
                        <a:pt x="89" y="77"/>
                      </a:moveTo>
                      <a:cubicBezTo>
                        <a:pt x="87" y="78"/>
                        <a:pt x="85" y="78"/>
                        <a:pt x="83" y="79"/>
                      </a:cubicBezTo>
                      <a:cubicBezTo>
                        <a:pt x="85" y="77"/>
                        <a:pt x="87" y="77"/>
                        <a:pt x="89" y="76"/>
                      </a:cubicBezTo>
                      <a:cubicBezTo>
                        <a:pt x="89" y="76"/>
                        <a:pt x="89" y="76"/>
                        <a:pt x="89" y="76"/>
                      </a:cubicBezTo>
                      <a:cubicBezTo>
                        <a:pt x="89" y="76"/>
                        <a:pt x="89" y="77"/>
                        <a:pt x="89" y="77"/>
                      </a:cubicBezTo>
                      <a:close/>
                      <a:moveTo>
                        <a:pt x="97" y="72"/>
                      </a:moveTo>
                      <a:cubicBezTo>
                        <a:pt x="97" y="72"/>
                        <a:pt x="97" y="72"/>
                        <a:pt x="98" y="72"/>
                      </a:cubicBezTo>
                      <a:cubicBezTo>
                        <a:pt x="97" y="73"/>
                        <a:pt x="97" y="73"/>
                        <a:pt x="97" y="73"/>
                      </a:cubicBezTo>
                      <a:cubicBezTo>
                        <a:pt x="97" y="73"/>
                        <a:pt x="97" y="73"/>
                        <a:pt x="97" y="72"/>
                      </a:cubicBezTo>
                      <a:close/>
                      <a:moveTo>
                        <a:pt x="98" y="74"/>
                      </a:moveTo>
                      <a:cubicBezTo>
                        <a:pt x="98" y="74"/>
                        <a:pt x="98" y="74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7" y="74"/>
                        <a:pt x="97" y="74"/>
                        <a:pt x="97" y="74"/>
                      </a:cubicBezTo>
                      <a:cubicBezTo>
                        <a:pt x="97" y="73"/>
                        <a:pt x="97" y="73"/>
                        <a:pt x="98" y="73"/>
                      </a:cubicBezTo>
                      <a:cubicBezTo>
                        <a:pt x="98" y="73"/>
                        <a:pt x="98" y="73"/>
                        <a:pt x="98" y="73"/>
                      </a:cubicBezTo>
                      <a:cubicBezTo>
                        <a:pt x="98" y="74"/>
                        <a:pt x="99" y="73"/>
                        <a:pt x="99" y="73"/>
                      </a:cubicBezTo>
                      <a:lnTo>
                        <a:pt x="98" y="74"/>
                      </a:ln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54540" name="Freeform 35"/>
                <p:cNvSpPr>
                  <a:spLocks noEditPoints="1"/>
                </p:cNvSpPr>
                <p:nvPr/>
              </p:nvSpPr>
              <p:spPr bwMode="auto">
                <a:xfrm>
                  <a:off x="3691392" y="3010581"/>
                  <a:ext cx="2828925" cy="1133475"/>
                </a:xfrm>
                <a:custGeom>
                  <a:avLst/>
                  <a:gdLst>
                    <a:gd name="T0" fmla="*/ 2147483647 w 90"/>
                    <a:gd name="T1" fmla="*/ 2147483647 h 36"/>
                    <a:gd name="T2" fmla="*/ 2147483647 w 90"/>
                    <a:gd name="T3" fmla="*/ 2147483647 h 36"/>
                    <a:gd name="T4" fmla="*/ 2147483647 w 90"/>
                    <a:gd name="T5" fmla="*/ 0 h 36"/>
                    <a:gd name="T6" fmla="*/ 2147483647 w 90"/>
                    <a:gd name="T7" fmla="*/ 2147483647 h 36"/>
                    <a:gd name="T8" fmla="*/ 2147483647 w 90"/>
                    <a:gd name="T9" fmla="*/ 2147483647 h 36"/>
                    <a:gd name="T10" fmla="*/ 2147483647 w 90"/>
                    <a:gd name="T11" fmla="*/ 2147483647 h 36"/>
                    <a:gd name="T12" fmla="*/ 2147483647 w 90"/>
                    <a:gd name="T13" fmla="*/ 2147483647 h 36"/>
                    <a:gd name="T14" fmla="*/ 2147483647 w 90"/>
                    <a:gd name="T15" fmla="*/ 2147483647 h 36"/>
                    <a:gd name="T16" fmla="*/ 2147483647 w 90"/>
                    <a:gd name="T17" fmla="*/ 2147483647 h 36"/>
                    <a:gd name="T18" fmla="*/ 2147483647 w 90"/>
                    <a:gd name="T19" fmla="*/ 2147483647 h 36"/>
                    <a:gd name="T20" fmla="*/ 2147483647 w 90"/>
                    <a:gd name="T21" fmla="*/ 2147483647 h 36"/>
                    <a:gd name="T22" fmla="*/ 2147483647 w 90"/>
                    <a:gd name="T23" fmla="*/ 2147483647 h 36"/>
                    <a:gd name="T24" fmla="*/ 2147483647 w 90"/>
                    <a:gd name="T25" fmla="*/ 2147483647 h 36"/>
                    <a:gd name="T26" fmla="*/ 2147483647 w 90"/>
                    <a:gd name="T27" fmla="*/ 2147483647 h 36"/>
                    <a:gd name="T28" fmla="*/ 2147483647 w 90"/>
                    <a:gd name="T29" fmla="*/ 2147483647 h 36"/>
                    <a:gd name="T30" fmla="*/ 2147483647 w 90"/>
                    <a:gd name="T31" fmla="*/ 2147483647 h 36"/>
                    <a:gd name="T32" fmla="*/ 2147483647 w 90"/>
                    <a:gd name="T33" fmla="*/ 2147483647 h 36"/>
                    <a:gd name="T34" fmla="*/ 2147483647 w 90"/>
                    <a:gd name="T35" fmla="*/ 2147483647 h 36"/>
                    <a:gd name="T36" fmla="*/ 2147483647 w 90"/>
                    <a:gd name="T37" fmla="*/ 2147483647 h 36"/>
                    <a:gd name="T38" fmla="*/ 2147483647 w 90"/>
                    <a:gd name="T39" fmla="*/ 2147483647 h 36"/>
                    <a:gd name="T40" fmla="*/ 2147483647 w 90"/>
                    <a:gd name="T41" fmla="*/ 2147483647 h 36"/>
                    <a:gd name="T42" fmla="*/ 2147483647 w 90"/>
                    <a:gd name="T43" fmla="*/ 2147483647 h 36"/>
                    <a:gd name="T44" fmla="*/ 2147483647 w 90"/>
                    <a:gd name="T45" fmla="*/ 2147483647 h 36"/>
                    <a:gd name="T46" fmla="*/ 2147483647 w 90"/>
                    <a:gd name="T47" fmla="*/ 2147483647 h 36"/>
                    <a:gd name="T48" fmla="*/ 2147483647 w 90"/>
                    <a:gd name="T49" fmla="*/ 2147483647 h 36"/>
                    <a:gd name="T50" fmla="*/ 2147483647 w 90"/>
                    <a:gd name="T51" fmla="*/ 2147483647 h 36"/>
                    <a:gd name="T52" fmla="*/ 2147483647 w 90"/>
                    <a:gd name="T53" fmla="*/ 2147483647 h 36"/>
                    <a:gd name="T54" fmla="*/ 2147483647 w 90"/>
                    <a:gd name="T55" fmla="*/ 2147483647 h 36"/>
                    <a:gd name="T56" fmla="*/ 2147483647 w 90"/>
                    <a:gd name="T57" fmla="*/ 2147483647 h 36"/>
                    <a:gd name="T58" fmla="*/ 2147483647 w 90"/>
                    <a:gd name="T59" fmla="*/ 2147483647 h 36"/>
                    <a:gd name="T60" fmla="*/ 2147483647 w 90"/>
                    <a:gd name="T61" fmla="*/ 2147483647 h 36"/>
                    <a:gd name="T62" fmla="*/ 2147483647 w 90"/>
                    <a:gd name="T63" fmla="*/ 2147483647 h 36"/>
                    <a:gd name="T64" fmla="*/ 2147483647 w 90"/>
                    <a:gd name="T65" fmla="*/ 2147483647 h 36"/>
                    <a:gd name="T66" fmla="*/ 2147483647 w 90"/>
                    <a:gd name="T67" fmla="*/ 2147483647 h 36"/>
                    <a:gd name="T68" fmla="*/ 2147483647 w 90"/>
                    <a:gd name="T69" fmla="*/ 2147483647 h 36"/>
                    <a:gd name="T70" fmla="*/ 2147483647 w 90"/>
                    <a:gd name="T71" fmla="*/ 2147483647 h 36"/>
                    <a:gd name="T72" fmla="*/ 2147483647 w 90"/>
                    <a:gd name="T73" fmla="*/ 2147483647 h 36"/>
                    <a:gd name="T74" fmla="*/ 2147483647 w 90"/>
                    <a:gd name="T75" fmla="*/ 2147483647 h 36"/>
                    <a:gd name="T76" fmla="*/ 2147483647 w 90"/>
                    <a:gd name="T77" fmla="*/ 2147483647 h 36"/>
                    <a:gd name="T78" fmla="*/ 2147483647 w 90"/>
                    <a:gd name="T79" fmla="*/ 2147483647 h 36"/>
                    <a:gd name="T80" fmla="*/ 2147483647 w 90"/>
                    <a:gd name="T81" fmla="*/ 2147483647 h 36"/>
                    <a:gd name="T82" fmla="*/ 2147483647 w 90"/>
                    <a:gd name="T83" fmla="*/ 2147483647 h 36"/>
                    <a:gd name="T84" fmla="*/ 2147483647 w 90"/>
                    <a:gd name="T85" fmla="*/ 2147483647 h 36"/>
                    <a:gd name="T86" fmla="*/ 2147483647 w 90"/>
                    <a:gd name="T87" fmla="*/ 2147483647 h 36"/>
                    <a:gd name="T88" fmla="*/ 2147483647 w 90"/>
                    <a:gd name="T89" fmla="*/ 2147483647 h 36"/>
                    <a:gd name="T90" fmla="*/ 2147483647 w 90"/>
                    <a:gd name="T91" fmla="*/ 2147483647 h 36"/>
                    <a:gd name="T92" fmla="*/ 2147483647 w 90"/>
                    <a:gd name="T93" fmla="*/ 2147483647 h 36"/>
                    <a:gd name="T94" fmla="*/ 2147483647 w 90"/>
                    <a:gd name="T95" fmla="*/ 2147483647 h 36"/>
                    <a:gd name="T96" fmla="*/ 2147483647 w 90"/>
                    <a:gd name="T97" fmla="*/ 2147483647 h 36"/>
                    <a:gd name="T98" fmla="*/ 2147483647 w 90"/>
                    <a:gd name="T99" fmla="*/ 2147483647 h 36"/>
                    <a:gd name="T100" fmla="*/ 2147483647 w 90"/>
                    <a:gd name="T101" fmla="*/ 2147483647 h 36"/>
                    <a:gd name="T102" fmla="*/ 2147483647 w 90"/>
                    <a:gd name="T103" fmla="*/ 2147483647 h 36"/>
                    <a:gd name="T104" fmla="*/ 2147483647 w 90"/>
                    <a:gd name="T105" fmla="*/ 2147483647 h 36"/>
                    <a:gd name="T106" fmla="*/ 2147483647 w 90"/>
                    <a:gd name="T107" fmla="*/ 2147483647 h 36"/>
                    <a:gd name="T108" fmla="*/ 2147483647 w 90"/>
                    <a:gd name="T109" fmla="*/ 2147483647 h 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w 90"/>
                    <a:gd name="T166" fmla="*/ 0 h 36"/>
                    <a:gd name="T167" fmla="*/ 90 w 90"/>
                    <a:gd name="T168" fmla="*/ 36 h 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T165" t="T166" r="T167" b="T168"/>
                  <a:pathLst>
                    <a:path w="90" h="36">
                      <a:moveTo>
                        <a:pt x="90" y="10"/>
                      </a:moveTo>
                      <a:cubicBezTo>
                        <a:pt x="90" y="10"/>
                        <a:pt x="90" y="10"/>
                        <a:pt x="89" y="10"/>
                      </a:cubicBezTo>
                      <a:cubicBezTo>
                        <a:pt x="89" y="10"/>
                        <a:pt x="89" y="10"/>
                        <a:pt x="89" y="10"/>
                      </a:cubicBezTo>
                      <a:cubicBezTo>
                        <a:pt x="87" y="9"/>
                        <a:pt x="86" y="7"/>
                        <a:pt x="85" y="6"/>
                      </a:cubicBezTo>
                      <a:cubicBezTo>
                        <a:pt x="84" y="6"/>
                        <a:pt x="84" y="6"/>
                        <a:pt x="84" y="6"/>
                      </a:cubicBezTo>
                      <a:cubicBezTo>
                        <a:pt x="84" y="6"/>
                        <a:pt x="84" y="6"/>
                        <a:pt x="84" y="5"/>
                      </a:cubicBezTo>
                      <a:cubicBezTo>
                        <a:pt x="83" y="6"/>
                        <a:pt x="83" y="4"/>
                        <a:pt x="82" y="5"/>
                      </a:cubicBezTo>
                      <a:cubicBezTo>
                        <a:pt x="81" y="4"/>
                        <a:pt x="81" y="4"/>
                        <a:pt x="80" y="4"/>
                      </a:cubicBezTo>
                      <a:cubicBezTo>
                        <a:pt x="80" y="3"/>
                        <a:pt x="80" y="3"/>
                        <a:pt x="80" y="4"/>
                      </a:cubicBezTo>
                      <a:cubicBezTo>
                        <a:pt x="78" y="4"/>
                        <a:pt x="78" y="2"/>
                        <a:pt x="76" y="2"/>
                      </a:cubicBezTo>
                      <a:cubicBezTo>
                        <a:pt x="75" y="2"/>
                        <a:pt x="73" y="1"/>
                        <a:pt x="72" y="1"/>
                      </a:cubicBezTo>
                      <a:cubicBezTo>
                        <a:pt x="72" y="1"/>
                        <a:pt x="72" y="1"/>
                        <a:pt x="71" y="1"/>
                      </a:cubicBezTo>
                      <a:cubicBezTo>
                        <a:pt x="70" y="1"/>
                        <a:pt x="67" y="0"/>
                        <a:pt x="66" y="0"/>
                      </a:cubicBezTo>
                      <a:cubicBezTo>
                        <a:pt x="66" y="1"/>
                        <a:pt x="65" y="0"/>
                        <a:pt x="65" y="0"/>
                      </a:cubicBezTo>
                      <a:cubicBezTo>
                        <a:pt x="65" y="0"/>
                        <a:pt x="65" y="0"/>
                        <a:pt x="65" y="0"/>
                      </a:cubicBezTo>
                      <a:cubicBezTo>
                        <a:pt x="62" y="1"/>
                        <a:pt x="59" y="0"/>
                        <a:pt x="56" y="2"/>
                      </a:cubicBezTo>
                      <a:cubicBezTo>
                        <a:pt x="56" y="2"/>
                        <a:pt x="56" y="2"/>
                        <a:pt x="56" y="2"/>
                      </a:cubicBezTo>
                      <a:cubicBezTo>
                        <a:pt x="57" y="2"/>
                        <a:pt x="57" y="2"/>
                        <a:pt x="57" y="2"/>
                      </a:cubicBezTo>
                      <a:cubicBezTo>
                        <a:pt x="56" y="2"/>
                        <a:pt x="55" y="3"/>
                        <a:pt x="54" y="2"/>
                      </a:cubicBezTo>
                      <a:cubicBezTo>
                        <a:pt x="54" y="2"/>
                        <a:pt x="54" y="2"/>
                        <a:pt x="54" y="2"/>
                      </a:cubicBezTo>
                      <a:cubicBezTo>
                        <a:pt x="53" y="2"/>
                        <a:pt x="52" y="3"/>
                        <a:pt x="51" y="3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2" y="4"/>
                        <a:pt x="51" y="4"/>
                        <a:pt x="50" y="4"/>
                      </a:cubicBezTo>
                      <a:cubicBezTo>
                        <a:pt x="50" y="4"/>
                        <a:pt x="50" y="4"/>
                        <a:pt x="50" y="4"/>
                      </a:cubicBezTo>
                      <a:cubicBezTo>
                        <a:pt x="49" y="4"/>
                        <a:pt x="49" y="3"/>
                        <a:pt x="49" y="4"/>
                      </a:cubicBezTo>
                      <a:cubicBezTo>
                        <a:pt x="48" y="4"/>
                        <a:pt x="48" y="4"/>
                        <a:pt x="48" y="4"/>
                      </a:cubicBezTo>
                      <a:cubicBezTo>
                        <a:pt x="48" y="5"/>
                        <a:pt x="48" y="5"/>
                        <a:pt x="47" y="5"/>
                      </a:cubicBezTo>
                      <a:cubicBezTo>
                        <a:pt x="47" y="4"/>
                        <a:pt x="46" y="5"/>
                        <a:pt x="45" y="5"/>
                      </a:cubicBezTo>
                      <a:cubicBezTo>
                        <a:pt x="46" y="5"/>
                        <a:pt x="46" y="5"/>
                        <a:pt x="47" y="5"/>
                      </a:cubicBezTo>
                      <a:cubicBezTo>
                        <a:pt x="46" y="6"/>
                        <a:pt x="45" y="6"/>
                        <a:pt x="44" y="7"/>
                      </a:cubicBezTo>
                      <a:cubicBezTo>
                        <a:pt x="44" y="7"/>
                        <a:pt x="42" y="8"/>
                        <a:pt x="42" y="8"/>
                      </a:cubicBezTo>
                      <a:cubicBezTo>
                        <a:pt x="42" y="9"/>
                        <a:pt x="42" y="8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1" y="9"/>
                        <a:pt x="41" y="9"/>
                        <a:pt x="41" y="9"/>
                      </a:cubicBezTo>
                      <a:cubicBezTo>
                        <a:pt x="40" y="9"/>
                        <a:pt x="40" y="10"/>
                        <a:pt x="39" y="10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40" y="9"/>
                        <a:pt x="40" y="9"/>
                        <a:pt x="40" y="9"/>
                      </a:cubicBezTo>
                      <a:cubicBezTo>
                        <a:pt x="38" y="10"/>
                        <a:pt x="37" y="11"/>
                        <a:pt x="36" y="12"/>
                      </a:cubicBezTo>
                      <a:cubicBezTo>
                        <a:pt x="36" y="12"/>
                        <a:pt x="36" y="12"/>
                        <a:pt x="36" y="12"/>
                      </a:cubicBezTo>
                      <a:cubicBezTo>
                        <a:pt x="36" y="11"/>
                        <a:pt x="36" y="11"/>
                        <a:pt x="37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0"/>
                        <a:pt x="35" y="10"/>
                        <a:pt x="35" y="10"/>
                      </a:cubicBezTo>
                      <a:cubicBezTo>
                        <a:pt x="35" y="9"/>
                        <a:pt x="36" y="8"/>
                        <a:pt x="36" y="8"/>
                      </a:cubicBezTo>
                      <a:cubicBezTo>
                        <a:pt x="36" y="8"/>
                        <a:pt x="36" y="7"/>
                        <a:pt x="35" y="7"/>
                      </a:cubicBezTo>
                      <a:cubicBezTo>
                        <a:pt x="36" y="8"/>
                        <a:pt x="35" y="8"/>
                        <a:pt x="35" y="9"/>
                      </a:cubicBezTo>
                      <a:cubicBezTo>
                        <a:pt x="34" y="8"/>
                        <a:pt x="34" y="8"/>
                        <a:pt x="34" y="8"/>
                      </a:cubicBezTo>
                      <a:cubicBezTo>
                        <a:pt x="33" y="11"/>
                        <a:pt x="31" y="12"/>
                        <a:pt x="29" y="14"/>
                      </a:cubicBezTo>
                      <a:cubicBezTo>
                        <a:pt x="29" y="14"/>
                        <a:pt x="27" y="14"/>
                        <a:pt x="27" y="15"/>
                      </a:cubicBezTo>
                      <a:cubicBezTo>
                        <a:pt x="28" y="15"/>
                        <a:pt x="28" y="15"/>
                        <a:pt x="29" y="15"/>
                      </a:cubicBezTo>
                      <a:cubicBezTo>
                        <a:pt x="29" y="15"/>
                        <a:pt x="29" y="14"/>
                        <a:pt x="29" y="15"/>
                      </a:cubicBezTo>
                      <a:cubicBezTo>
                        <a:pt x="29" y="15"/>
                        <a:pt x="29" y="15"/>
                        <a:pt x="28" y="15"/>
                      </a:cubicBezTo>
                      <a:cubicBezTo>
                        <a:pt x="28" y="16"/>
                        <a:pt x="28" y="16"/>
                        <a:pt x="28" y="16"/>
                      </a:cubicBezTo>
                      <a:cubicBezTo>
                        <a:pt x="29" y="17"/>
                        <a:pt x="30" y="15"/>
                        <a:pt x="31" y="15"/>
                      </a:cubicBezTo>
                      <a:cubicBezTo>
                        <a:pt x="33" y="15"/>
                        <a:pt x="34" y="13"/>
                        <a:pt x="35" y="13"/>
                      </a:cubicBezTo>
                      <a:cubicBezTo>
                        <a:pt x="31" y="19"/>
                        <a:pt x="27" y="22"/>
                        <a:pt x="21" y="26"/>
                      </a:cubicBezTo>
                      <a:cubicBezTo>
                        <a:pt x="18" y="27"/>
                        <a:pt x="16" y="28"/>
                        <a:pt x="13" y="28"/>
                      </a:cubicBezTo>
                      <a:cubicBezTo>
                        <a:pt x="13" y="28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2" y="29"/>
                        <a:pt x="12" y="29"/>
                        <a:pt x="12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10" y="28"/>
                        <a:pt x="9" y="31"/>
                        <a:pt x="8" y="30"/>
                      </a:cubicBezTo>
                      <a:cubicBezTo>
                        <a:pt x="8" y="30"/>
                        <a:pt x="8" y="30"/>
                        <a:pt x="8" y="30"/>
                      </a:cubicBezTo>
                      <a:cubicBezTo>
                        <a:pt x="6" y="31"/>
                        <a:pt x="5" y="31"/>
                        <a:pt x="3" y="31"/>
                      </a:cubicBezTo>
                      <a:cubicBezTo>
                        <a:pt x="2" y="31"/>
                        <a:pt x="2" y="31"/>
                        <a:pt x="2" y="31"/>
                      </a:cubicBezTo>
                      <a:cubicBezTo>
                        <a:pt x="1" y="31"/>
                        <a:pt x="0" y="32"/>
                        <a:pt x="0" y="33"/>
                      </a:cubicBezTo>
                      <a:cubicBezTo>
                        <a:pt x="0" y="33"/>
                        <a:pt x="0" y="33"/>
                        <a:pt x="1" y="33"/>
                      </a:cubicBezTo>
                      <a:cubicBezTo>
                        <a:pt x="1" y="33"/>
                        <a:pt x="1" y="33"/>
                        <a:pt x="1" y="33"/>
                      </a:cubicBezTo>
                      <a:cubicBezTo>
                        <a:pt x="2" y="33"/>
                        <a:pt x="2" y="33"/>
                        <a:pt x="2" y="33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2" y="34"/>
                        <a:pt x="2" y="34"/>
                        <a:pt x="2" y="34"/>
                      </a:cubicBezTo>
                      <a:cubicBezTo>
                        <a:pt x="3" y="35"/>
                        <a:pt x="5" y="34"/>
                        <a:pt x="7" y="34"/>
                      </a:cubicBezTo>
                      <a:cubicBezTo>
                        <a:pt x="7" y="35"/>
                        <a:pt x="5" y="35"/>
                        <a:pt x="6" y="35"/>
                      </a:cubicBezTo>
                      <a:cubicBezTo>
                        <a:pt x="7" y="35"/>
                        <a:pt x="7" y="35"/>
                        <a:pt x="7" y="35"/>
                      </a:cubicBezTo>
                      <a:cubicBezTo>
                        <a:pt x="7" y="36"/>
                        <a:pt x="6" y="35"/>
                        <a:pt x="6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12" y="36"/>
                        <a:pt x="16" y="35"/>
                        <a:pt x="21" y="34"/>
                      </a:cubicBezTo>
                      <a:cubicBezTo>
                        <a:pt x="21" y="34"/>
                        <a:pt x="21" y="34"/>
                        <a:pt x="21" y="34"/>
                      </a:cubicBezTo>
                      <a:cubicBezTo>
                        <a:pt x="23" y="34"/>
                        <a:pt x="24" y="33"/>
                        <a:pt x="26" y="33"/>
                      </a:cubicBezTo>
                      <a:cubicBezTo>
                        <a:pt x="26" y="34"/>
                        <a:pt x="25" y="34"/>
                        <a:pt x="26" y="34"/>
                      </a:cubicBezTo>
                      <a:cubicBezTo>
                        <a:pt x="26" y="33"/>
                        <a:pt x="26" y="33"/>
                        <a:pt x="26" y="33"/>
                      </a:cubicBezTo>
                      <a:cubicBezTo>
                        <a:pt x="28" y="32"/>
                        <a:pt x="29" y="32"/>
                        <a:pt x="30" y="31"/>
                      </a:cubicBezTo>
                      <a:cubicBezTo>
                        <a:pt x="30" y="31"/>
                        <a:pt x="30" y="31"/>
                        <a:pt x="30" y="31"/>
                      </a:cubicBezTo>
                      <a:cubicBezTo>
                        <a:pt x="33" y="30"/>
                        <a:pt x="37" y="29"/>
                        <a:pt x="39" y="26"/>
                      </a:cubicBezTo>
                      <a:cubicBezTo>
                        <a:pt x="39" y="27"/>
                        <a:pt x="39" y="27"/>
                        <a:pt x="39" y="27"/>
                      </a:cubicBezTo>
                      <a:cubicBezTo>
                        <a:pt x="40" y="26"/>
                        <a:pt x="40" y="25"/>
                        <a:pt x="41" y="24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1" y="23"/>
                        <a:pt x="42" y="23"/>
                        <a:pt x="42" y="2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42" y="23"/>
                        <a:pt x="42" y="23"/>
                        <a:pt x="42" y="23"/>
                      </a:cubicBezTo>
                      <a:cubicBezTo>
                        <a:pt x="43" y="23"/>
                        <a:pt x="43" y="23"/>
                        <a:pt x="43" y="23"/>
                      </a:cubicBezTo>
                      <a:cubicBezTo>
                        <a:pt x="43" y="23"/>
                        <a:pt x="43" y="22"/>
                        <a:pt x="43" y="22"/>
                      </a:cubicBezTo>
                      <a:cubicBezTo>
                        <a:pt x="43" y="22"/>
                        <a:pt x="43" y="22"/>
                        <a:pt x="44" y="22"/>
                      </a:cubicBezTo>
                      <a:cubicBezTo>
                        <a:pt x="44" y="21"/>
                        <a:pt x="45" y="22"/>
                        <a:pt x="45" y="21"/>
                      </a:cubicBezTo>
                      <a:cubicBezTo>
                        <a:pt x="46" y="20"/>
                        <a:pt x="46" y="19"/>
                        <a:pt x="47" y="18"/>
                      </a:cubicBezTo>
                      <a:cubicBezTo>
                        <a:pt x="47" y="18"/>
                        <a:pt x="46" y="19"/>
                        <a:pt x="45" y="19"/>
                      </a:cubicBezTo>
                      <a:cubicBezTo>
                        <a:pt x="45" y="18"/>
                        <a:pt x="47" y="17"/>
                        <a:pt x="47" y="16"/>
                      </a:cubicBezTo>
                      <a:cubicBezTo>
                        <a:pt x="48" y="16"/>
                        <a:pt x="47" y="17"/>
                        <a:pt x="48" y="17"/>
                      </a:cubicBezTo>
                      <a:cubicBezTo>
                        <a:pt x="48" y="17"/>
                        <a:pt x="48" y="16"/>
                        <a:pt x="48" y="16"/>
                      </a:cubicBezTo>
                      <a:cubicBezTo>
                        <a:pt x="51" y="14"/>
                        <a:pt x="55" y="12"/>
                        <a:pt x="58" y="9"/>
                      </a:cubicBezTo>
                      <a:cubicBezTo>
                        <a:pt x="61" y="8"/>
                        <a:pt x="64" y="7"/>
                        <a:pt x="67" y="7"/>
                      </a:cubicBezTo>
                      <a:cubicBezTo>
                        <a:pt x="67" y="7"/>
                        <a:pt x="68" y="6"/>
                        <a:pt x="68" y="6"/>
                      </a:cubicBezTo>
                      <a:cubicBezTo>
                        <a:pt x="68" y="6"/>
                        <a:pt x="71" y="6"/>
                        <a:pt x="72" y="6"/>
                      </a:cubicBezTo>
                      <a:cubicBezTo>
                        <a:pt x="73" y="6"/>
                        <a:pt x="74" y="6"/>
                        <a:pt x="74" y="7"/>
                      </a:cubicBezTo>
                      <a:cubicBezTo>
                        <a:pt x="74" y="7"/>
                        <a:pt x="74" y="7"/>
                        <a:pt x="74" y="7"/>
                      </a:cubicBezTo>
                      <a:cubicBezTo>
                        <a:pt x="78" y="7"/>
                        <a:pt x="82" y="8"/>
                        <a:pt x="86" y="9"/>
                      </a:cubicBezTo>
                      <a:cubicBezTo>
                        <a:pt x="86" y="9"/>
                        <a:pt x="87" y="10"/>
                        <a:pt x="87" y="9"/>
                      </a:cubicBezTo>
                      <a:cubicBezTo>
                        <a:pt x="88" y="10"/>
                        <a:pt x="89" y="10"/>
                        <a:pt x="89" y="11"/>
                      </a:cubicBezTo>
                      <a:cubicBezTo>
                        <a:pt x="89" y="10"/>
                        <a:pt x="90" y="11"/>
                        <a:pt x="90" y="11"/>
                      </a:cubicBezTo>
                      <a:cubicBezTo>
                        <a:pt x="90" y="11"/>
                        <a:pt x="90" y="11"/>
                        <a:pt x="90" y="11"/>
                      </a:cubicBezTo>
                      <a:cubicBezTo>
                        <a:pt x="90" y="10"/>
                        <a:pt x="90" y="10"/>
                        <a:pt x="90" y="10"/>
                      </a:cubicBezTo>
                      <a:close/>
                      <a:moveTo>
                        <a:pt x="20" y="26"/>
                      </a:moveTo>
                      <a:cubicBezTo>
                        <a:pt x="21" y="25"/>
                        <a:pt x="21" y="25"/>
                        <a:pt x="21" y="25"/>
                      </a:cubicBezTo>
                      <a:cubicBezTo>
                        <a:pt x="21" y="25"/>
                        <a:pt x="21" y="25"/>
                        <a:pt x="21" y="25"/>
                      </a:cubicBezTo>
                      <a:lnTo>
                        <a:pt x="20" y="26"/>
                      </a:lnTo>
                      <a:close/>
                      <a:moveTo>
                        <a:pt x="40" y="15"/>
                      </a:moveTo>
                      <a:cubicBezTo>
                        <a:pt x="41" y="15"/>
                        <a:pt x="41" y="15"/>
                        <a:pt x="41" y="15"/>
                      </a:cubicBezTo>
                      <a:cubicBezTo>
                        <a:pt x="41" y="16"/>
                        <a:pt x="39" y="17"/>
                        <a:pt x="38" y="18"/>
                      </a:cubicBezTo>
                      <a:cubicBezTo>
                        <a:pt x="38" y="18"/>
                        <a:pt x="38" y="18"/>
                        <a:pt x="38" y="17"/>
                      </a:cubicBezTo>
                      <a:cubicBezTo>
                        <a:pt x="38" y="18"/>
                        <a:pt x="38" y="18"/>
                        <a:pt x="38" y="18"/>
                      </a:cubicBezTo>
                      <a:cubicBezTo>
                        <a:pt x="39" y="17"/>
                        <a:pt x="39" y="17"/>
                        <a:pt x="39" y="17"/>
                      </a:cubicBezTo>
                      <a:cubicBezTo>
                        <a:pt x="38" y="17"/>
                        <a:pt x="38" y="17"/>
                        <a:pt x="38" y="17"/>
                      </a:cubicBezTo>
                      <a:cubicBezTo>
                        <a:pt x="40" y="15"/>
                        <a:pt x="40" y="15"/>
                        <a:pt x="40" y="15"/>
                      </a:cubicBezTo>
                      <a:close/>
                      <a:moveTo>
                        <a:pt x="34" y="11"/>
                      </a:moveTo>
                      <a:cubicBezTo>
                        <a:pt x="35" y="10"/>
                        <a:pt x="35" y="10"/>
                        <a:pt x="35" y="10"/>
                      </a:cubicBezTo>
                      <a:cubicBezTo>
                        <a:pt x="35" y="10"/>
                        <a:pt x="35" y="10"/>
                        <a:pt x="35" y="10"/>
                      </a:cubicBezTo>
                      <a:lnTo>
                        <a:pt x="34" y="11"/>
                      </a:lnTo>
                      <a:close/>
                      <a:moveTo>
                        <a:pt x="39" y="10"/>
                      </a:moveTo>
                      <a:cubicBezTo>
                        <a:pt x="40" y="10"/>
                        <a:pt x="40" y="10"/>
                        <a:pt x="40" y="10"/>
                      </a:cubicBezTo>
                      <a:cubicBezTo>
                        <a:pt x="38" y="11"/>
                        <a:pt x="37" y="13"/>
                        <a:pt x="35" y="14"/>
                      </a:cubicBezTo>
                      <a:cubicBezTo>
                        <a:pt x="36" y="13"/>
                        <a:pt x="38" y="11"/>
                        <a:pt x="39" y="10"/>
                      </a:cubicBezTo>
                      <a:close/>
                      <a:moveTo>
                        <a:pt x="34" y="14"/>
                      </a:moveTo>
                      <a:cubicBezTo>
                        <a:pt x="34" y="15"/>
                        <a:pt x="34" y="15"/>
                        <a:pt x="34" y="15"/>
                      </a:cubicBezTo>
                      <a:cubicBezTo>
                        <a:pt x="34" y="15"/>
                        <a:pt x="34" y="15"/>
                        <a:pt x="34" y="15"/>
                      </a:cubicBezTo>
                      <a:lnTo>
                        <a:pt x="34" y="14"/>
                      </a:lnTo>
                      <a:close/>
                      <a:moveTo>
                        <a:pt x="35" y="21"/>
                      </a:move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5" y="21"/>
                        <a:pt x="35" y="21"/>
                        <a:pt x="35" y="21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2"/>
                        <a:pt x="34" y="22"/>
                      </a:cubicBezTo>
                      <a:cubicBezTo>
                        <a:pt x="34" y="22"/>
                        <a:pt x="34" y="21"/>
                        <a:pt x="35" y="21"/>
                      </a:cubicBezTo>
                      <a:close/>
                      <a:moveTo>
                        <a:pt x="34" y="16"/>
                      </a:moveTo>
                      <a:cubicBezTo>
                        <a:pt x="34" y="16"/>
                        <a:pt x="34" y="16"/>
                        <a:pt x="34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lnTo>
                        <a:pt x="34" y="16"/>
                      </a:lnTo>
                      <a:close/>
                      <a:moveTo>
                        <a:pt x="32" y="18"/>
                      </a:move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0" y="20"/>
                        <a:pt x="28" y="22"/>
                        <a:pt x="26" y="23"/>
                      </a:cubicBezTo>
                      <a:cubicBezTo>
                        <a:pt x="27" y="21"/>
                        <a:pt x="30" y="20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1" y="18"/>
                        <a:pt x="31" y="18"/>
                        <a:pt x="31" y="18"/>
                      </a:cubicBezTo>
                      <a:cubicBezTo>
                        <a:pt x="32" y="18"/>
                        <a:pt x="32" y="18"/>
                        <a:pt x="32" y="18"/>
                      </a:cubicBezTo>
                      <a:close/>
                      <a:moveTo>
                        <a:pt x="32" y="19"/>
                      </a:moveTo>
                      <a:cubicBezTo>
                        <a:pt x="33" y="18"/>
                        <a:pt x="33" y="18"/>
                        <a:pt x="33" y="18"/>
                      </a:cubicBezTo>
                      <a:cubicBezTo>
                        <a:pt x="33" y="18"/>
                        <a:pt x="32" y="18"/>
                        <a:pt x="32" y="19"/>
                      </a:cubicBezTo>
                      <a:cubicBezTo>
                        <a:pt x="33" y="19"/>
                        <a:pt x="33" y="19"/>
                        <a:pt x="33" y="19"/>
                      </a:cubicBezTo>
                      <a:lnTo>
                        <a:pt x="32" y="19"/>
                      </a:lnTo>
                      <a:close/>
                      <a:moveTo>
                        <a:pt x="39" y="25"/>
                      </a:moveTo>
                      <a:cubicBezTo>
                        <a:pt x="38" y="26"/>
                        <a:pt x="38" y="26"/>
                        <a:pt x="38" y="26"/>
                      </a:cubicBezTo>
                      <a:cubicBezTo>
                        <a:pt x="39" y="26"/>
                        <a:pt x="39" y="25"/>
                        <a:pt x="39" y="25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25"/>
                        <a:pt x="40" y="25"/>
                        <a:pt x="39" y="25"/>
                      </a:cubicBezTo>
                      <a:close/>
                      <a:moveTo>
                        <a:pt x="44" y="16"/>
                      </a:move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0" y="20"/>
                        <a:pt x="40" y="20"/>
                        <a:pt x="40" y="21"/>
                      </a:cubicBezTo>
                      <a:cubicBezTo>
                        <a:pt x="39" y="20"/>
                        <a:pt x="39" y="20"/>
                        <a:pt x="39" y="20"/>
                      </a:cubicBezTo>
                      <a:cubicBezTo>
                        <a:pt x="39" y="22"/>
                        <a:pt x="37" y="22"/>
                        <a:pt x="37" y="23"/>
                      </a:cubicBezTo>
                      <a:cubicBezTo>
                        <a:pt x="37" y="23"/>
                        <a:pt x="37" y="23"/>
                        <a:pt x="37" y="23"/>
                      </a:cubicBezTo>
                      <a:cubicBezTo>
                        <a:pt x="36" y="24"/>
                        <a:pt x="36" y="24"/>
                        <a:pt x="36" y="24"/>
                      </a:cubicBezTo>
                      <a:cubicBezTo>
                        <a:pt x="36" y="24"/>
                        <a:pt x="37" y="23"/>
                        <a:pt x="37" y="23"/>
                      </a:cubicBezTo>
                      <a:cubicBezTo>
                        <a:pt x="36" y="23"/>
                        <a:pt x="36" y="23"/>
                        <a:pt x="36" y="23"/>
                      </a:cubicBezTo>
                      <a:cubicBezTo>
                        <a:pt x="35" y="24"/>
                        <a:pt x="34" y="25"/>
                        <a:pt x="33" y="26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cubicBezTo>
                        <a:pt x="34" y="25"/>
                        <a:pt x="34" y="24"/>
                        <a:pt x="35" y="24"/>
                      </a:cubicBezTo>
                      <a:cubicBezTo>
                        <a:pt x="35" y="24"/>
                        <a:pt x="35" y="24"/>
                        <a:pt x="35" y="23"/>
                      </a:cubicBezTo>
                      <a:cubicBezTo>
                        <a:pt x="35" y="23"/>
                        <a:pt x="35" y="23"/>
                        <a:pt x="35" y="23"/>
                      </a:cubicBezTo>
                      <a:cubicBezTo>
                        <a:pt x="35" y="23"/>
                        <a:pt x="37" y="23"/>
                        <a:pt x="37" y="21"/>
                      </a:cubicBezTo>
                      <a:cubicBezTo>
                        <a:pt x="37" y="22"/>
                        <a:pt x="37" y="22"/>
                        <a:pt x="37" y="22"/>
                      </a:cubicBezTo>
                      <a:cubicBezTo>
                        <a:pt x="37" y="21"/>
                        <a:pt x="40" y="21"/>
                        <a:pt x="39" y="20"/>
                      </a:cubicBezTo>
                      <a:cubicBezTo>
                        <a:pt x="40" y="20"/>
                        <a:pt x="40" y="19"/>
                        <a:pt x="40" y="18"/>
                      </a:cubicBezTo>
                      <a:cubicBezTo>
                        <a:pt x="40" y="19"/>
                        <a:pt x="40" y="19"/>
                        <a:pt x="40" y="19"/>
                      </a:cubicBezTo>
                      <a:cubicBezTo>
                        <a:pt x="41" y="17"/>
                        <a:pt x="42" y="17"/>
                        <a:pt x="44" y="16"/>
                      </a:cubicBezTo>
                      <a:cubicBezTo>
                        <a:pt x="44" y="15"/>
                        <a:pt x="44" y="15"/>
                        <a:pt x="44" y="15"/>
                      </a:cubicBezTo>
                      <a:cubicBezTo>
                        <a:pt x="44" y="15"/>
                        <a:pt x="44" y="15"/>
                        <a:pt x="44" y="16"/>
                      </a:cubicBezTo>
                      <a:cubicBezTo>
                        <a:pt x="43" y="16"/>
                        <a:pt x="43" y="16"/>
                        <a:pt x="43" y="16"/>
                      </a:cubicBezTo>
                      <a:lnTo>
                        <a:pt x="44" y="16"/>
                      </a:lnTo>
                      <a:close/>
                      <a:moveTo>
                        <a:pt x="59" y="3"/>
                      </a:moveTo>
                      <a:cubicBezTo>
                        <a:pt x="58" y="4"/>
                        <a:pt x="58" y="3"/>
                        <a:pt x="58" y="3"/>
                      </a:cubicBezTo>
                      <a:cubicBezTo>
                        <a:pt x="58" y="3"/>
                        <a:pt x="58" y="3"/>
                        <a:pt x="59" y="3"/>
                      </a:cubicBezTo>
                      <a:close/>
                      <a:moveTo>
                        <a:pt x="55" y="3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4"/>
                        <a:pt x="55" y="4"/>
                        <a:pt x="55" y="4"/>
                      </a:cubicBezTo>
                      <a:lnTo>
                        <a:pt x="55" y="3"/>
                      </a:lnTo>
                      <a:close/>
                      <a:moveTo>
                        <a:pt x="56" y="4"/>
                      </a:move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4"/>
                        <a:pt x="56" y="4"/>
                        <a:pt x="56" y="4"/>
                      </a:cubicBezTo>
                      <a:cubicBezTo>
                        <a:pt x="56" y="5"/>
                        <a:pt x="56" y="5"/>
                        <a:pt x="56" y="5"/>
                      </a:cubicBezTo>
                      <a:cubicBezTo>
                        <a:pt x="55" y="5"/>
                        <a:pt x="55" y="5"/>
                        <a:pt x="55" y="5"/>
                      </a:cubicBezTo>
                      <a:cubicBezTo>
                        <a:pt x="56" y="5"/>
                        <a:pt x="55" y="5"/>
                        <a:pt x="55" y="4"/>
                      </a:cubicBezTo>
                      <a:cubicBezTo>
                        <a:pt x="55" y="5"/>
                        <a:pt x="54" y="5"/>
                        <a:pt x="53" y="5"/>
                      </a:cubicBezTo>
                      <a:cubicBezTo>
                        <a:pt x="53" y="5"/>
                        <a:pt x="56" y="5"/>
                        <a:pt x="56" y="4"/>
                      </a:cubicBezTo>
                      <a:close/>
                      <a:moveTo>
                        <a:pt x="52" y="6"/>
                      </a:moveTo>
                      <a:cubicBezTo>
                        <a:pt x="52" y="6"/>
                        <a:pt x="51" y="6"/>
                        <a:pt x="51" y="7"/>
                      </a:cubicBezTo>
                      <a:cubicBezTo>
                        <a:pt x="51" y="7"/>
                        <a:pt x="51" y="7"/>
                        <a:pt x="50" y="7"/>
                      </a:cubicBezTo>
                      <a:cubicBezTo>
                        <a:pt x="51" y="7"/>
                        <a:pt x="51" y="6"/>
                        <a:pt x="52" y="6"/>
                      </a:cubicBezTo>
                      <a:close/>
                      <a:moveTo>
                        <a:pt x="48" y="6"/>
                      </a:moveTo>
                      <a:cubicBezTo>
                        <a:pt x="48" y="7"/>
                        <a:pt x="48" y="7"/>
                        <a:pt x="48" y="7"/>
                      </a:cubicBezTo>
                      <a:cubicBezTo>
                        <a:pt x="47" y="7"/>
                        <a:pt x="47" y="7"/>
                        <a:pt x="47" y="7"/>
                      </a:cubicBezTo>
                      <a:lnTo>
                        <a:pt x="48" y="6"/>
                      </a:lnTo>
                      <a:close/>
                      <a:moveTo>
                        <a:pt x="47" y="12"/>
                      </a:move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7" y="12"/>
                        <a:pt x="47" y="12"/>
                        <a:pt x="47" y="12"/>
                      </a:cubicBezTo>
                      <a:cubicBezTo>
                        <a:pt x="49" y="10"/>
                        <a:pt x="49" y="10"/>
                        <a:pt x="49" y="10"/>
                      </a:cubicBezTo>
                      <a:lnTo>
                        <a:pt x="47" y="12"/>
                      </a:lnTo>
                      <a:close/>
                      <a:moveTo>
                        <a:pt x="48" y="5"/>
                      </a:moveTo>
                      <a:cubicBezTo>
                        <a:pt x="48" y="5"/>
                        <a:pt x="48" y="6"/>
                        <a:pt x="48" y="5"/>
                      </a:cubicBezTo>
                      <a:cubicBezTo>
                        <a:pt x="48" y="5"/>
                        <a:pt x="48" y="5"/>
                        <a:pt x="48" y="5"/>
                      </a:cubicBezTo>
                      <a:cubicBezTo>
                        <a:pt x="48" y="5"/>
                        <a:pt x="48" y="5"/>
                        <a:pt x="49" y="5"/>
                      </a:cubicBezTo>
                      <a:lnTo>
                        <a:pt x="48" y="5"/>
                      </a:lnTo>
                      <a:close/>
                      <a:moveTo>
                        <a:pt x="51" y="10"/>
                      </a:move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1" y="9"/>
                        <a:pt x="50" y="10"/>
                        <a:pt x="49" y="10"/>
                      </a:cubicBezTo>
                      <a:cubicBezTo>
                        <a:pt x="49" y="10"/>
                        <a:pt x="50" y="10"/>
                        <a:pt x="50" y="9"/>
                      </a:cubicBezTo>
                      <a:cubicBezTo>
                        <a:pt x="49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1" y="9"/>
                        <a:pt x="51" y="9"/>
                        <a:pt x="51" y="9"/>
                      </a:cubicBezTo>
                      <a:cubicBezTo>
                        <a:pt x="50" y="9"/>
                        <a:pt x="50" y="9"/>
                        <a:pt x="50" y="9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1" y="8"/>
                        <a:pt x="51" y="8"/>
                        <a:pt x="51" y="8"/>
                      </a:cubicBezTo>
                      <a:cubicBezTo>
                        <a:pt x="51" y="9"/>
                        <a:pt x="52" y="9"/>
                        <a:pt x="52" y="9"/>
                      </a:cubicBezTo>
                      <a:lnTo>
                        <a:pt x="51" y="10"/>
                      </a:lnTo>
                      <a:close/>
                      <a:moveTo>
                        <a:pt x="54" y="8"/>
                      </a:moveTo>
                      <a:cubicBezTo>
                        <a:pt x="54" y="8"/>
                        <a:pt x="54" y="8"/>
                        <a:pt x="54" y="8"/>
                      </a:cubicBezTo>
                      <a:cubicBezTo>
                        <a:pt x="53" y="8"/>
                        <a:pt x="53" y="8"/>
                        <a:pt x="53" y="8"/>
                      </a:cubicBezTo>
                      <a:cubicBezTo>
                        <a:pt x="52" y="9"/>
                        <a:pt x="52" y="9"/>
                        <a:pt x="52" y="9"/>
                      </a:cubicBezTo>
                      <a:cubicBezTo>
                        <a:pt x="53" y="9"/>
                        <a:pt x="52" y="8"/>
                        <a:pt x="52" y="8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7"/>
                        <a:pt x="53" y="7"/>
                        <a:pt x="53" y="7"/>
                      </a:cubicBez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3" y="8"/>
                        <a:pt x="54" y="7"/>
                        <a:pt x="55" y="7"/>
                      </a:cubicBezTo>
                      <a:cubicBezTo>
                        <a:pt x="55" y="7"/>
                        <a:pt x="54" y="8"/>
                        <a:pt x="54" y="8"/>
                      </a:cubicBezTo>
                      <a:close/>
                      <a:moveTo>
                        <a:pt x="55" y="7"/>
                      </a:moveTo>
                      <a:cubicBezTo>
                        <a:pt x="54" y="7"/>
                        <a:pt x="54" y="7"/>
                        <a:pt x="54" y="7"/>
                      </a:cubicBezTo>
                      <a:cubicBezTo>
                        <a:pt x="54" y="6"/>
                        <a:pt x="54" y="6"/>
                        <a:pt x="54" y="6"/>
                      </a:cubicBezTo>
                      <a:cubicBezTo>
                        <a:pt x="55" y="6"/>
                        <a:pt x="55" y="6"/>
                        <a:pt x="55" y="6"/>
                      </a:cubicBezTo>
                      <a:cubicBezTo>
                        <a:pt x="55" y="6"/>
                        <a:pt x="55" y="6"/>
                        <a:pt x="55" y="7"/>
                      </a:cubicBezTo>
                      <a:close/>
                      <a:moveTo>
                        <a:pt x="56" y="6"/>
                      </a:move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6" y="7"/>
                        <a:pt x="56" y="7"/>
                        <a:pt x="56" y="7"/>
                      </a:cubicBezTo>
                      <a:cubicBezTo>
                        <a:pt x="55" y="8"/>
                        <a:pt x="56" y="7"/>
                        <a:pt x="55" y="7"/>
                      </a:cubicBezTo>
                      <a:cubicBezTo>
                        <a:pt x="55" y="5"/>
                        <a:pt x="57" y="7"/>
                        <a:pt x="57" y="5"/>
                      </a:cubicBezTo>
                      <a:cubicBezTo>
                        <a:pt x="57" y="6"/>
                        <a:pt x="57" y="7"/>
                        <a:pt x="56" y="6"/>
                      </a:cubicBezTo>
                      <a:close/>
                      <a:moveTo>
                        <a:pt x="58" y="7"/>
                      </a:move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ubicBezTo>
                        <a:pt x="59" y="7"/>
                        <a:pt x="59" y="7"/>
                        <a:pt x="59" y="7"/>
                      </a:cubicBezTo>
                      <a:cubicBezTo>
                        <a:pt x="58" y="7"/>
                        <a:pt x="58" y="7"/>
                        <a:pt x="58" y="7"/>
                      </a:cubicBezTo>
                      <a:close/>
                      <a:moveTo>
                        <a:pt x="57" y="6"/>
                      </a:moveTo>
                      <a:cubicBezTo>
                        <a:pt x="58" y="6"/>
                        <a:pt x="59" y="6"/>
                        <a:pt x="60" y="5"/>
                      </a:cubicBezTo>
                      <a:cubicBezTo>
                        <a:pt x="59" y="6"/>
                        <a:pt x="58" y="6"/>
                        <a:pt x="57" y="6"/>
                      </a:cubicBezTo>
                      <a:close/>
                      <a:moveTo>
                        <a:pt x="60" y="5"/>
                      </a:moveTo>
                      <a:cubicBezTo>
                        <a:pt x="61" y="4"/>
                        <a:pt x="62" y="4"/>
                        <a:pt x="63" y="4"/>
                      </a:cubicBezTo>
                      <a:cubicBezTo>
                        <a:pt x="62" y="5"/>
                        <a:pt x="61" y="4"/>
                        <a:pt x="60" y="5"/>
                      </a:cubicBezTo>
                      <a:close/>
                    </a:path>
                  </a:pathLst>
                </a:custGeom>
                <a:solidFill>
                  <a:srgbClr val="D32F2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54538" name="文本框 28"/>
              <p:cNvSpPr txBox="1">
                <a:spLocks noChangeArrowheads="1"/>
              </p:cNvSpPr>
              <p:nvPr/>
            </p:nvSpPr>
            <p:spPr bwMode="auto">
              <a:xfrm>
                <a:off x="1668138" y="4998022"/>
                <a:ext cx="484868" cy="6463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3600">
                    <a:latin typeface="华文行楷" pitchFamily="2" charset="-122"/>
                    <a:ea typeface="华文行楷" pitchFamily="2" charset="-122"/>
                  </a:rPr>
                  <a:t>肆</a:t>
                </a:r>
              </a:p>
            </p:txBody>
          </p:sp>
        </p:grpSp>
        <p:sp>
          <p:nvSpPr>
            <p:cNvPr id="54536" name="文本框 31"/>
            <p:cNvSpPr txBox="1">
              <a:spLocks noChangeArrowheads="1"/>
            </p:cNvSpPr>
            <p:nvPr/>
          </p:nvSpPr>
          <p:spPr bwMode="auto">
            <a:xfrm>
              <a:off x="2547615" y="5224731"/>
              <a:ext cx="8686442" cy="523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由于条件不足，不能判断两导线的受力情况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>
                <a:spLocks noChangeArrowheads="1"/>
              </p:cNvSpPr>
              <p:nvPr/>
            </p:nvSpPr>
            <p:spPr bwMode="auto">
              <a:xfrm>
                <a:off x="1895763" y="565692"/>
                <a:ext cx="6662352" cy="13849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1" lang="en-US" altLang="zh-CN" sz="2800" b="1" dirty="0">
                    <a:solidFill>
                      <a:srgbClr val="FF0000"/>
                    </a:solidFill>
                    <a:latin typeface="楷体" pitchFamily="49" charset="-122"/>
                    <a:ea typeface="楷体" pitchFamily="49" charset="-122"/>
                  </a:rPr>
                  <a:t>0624</a:t>
                </a:r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两根长直导线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平行放置距离为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，分别通有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的电流时，如图所示，则下列说法正确的是：</a:t>
                </a:r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95763" y="565692"/>
                <a:ext cx="6662352" cy="1384995"/>
              </a:xfrm>
              <a:prstGeom prst="rect">
                <a:avLst/>
              </a:prstGeom>
              <a:blipFill>
                <a:blip r:embed="rId2"/>
                <a:stretch>
                  <a:fillRect l="-1921" t="-5727" r="-7228" b="-114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1617663" y="2181605"/>
            <a:ext cx="8504237" cy="898964"/>
            <a:chOff x="1617663" y="2181605"/>
            <a:chExt cx="8504237" cy="898964"/>
          </a:xfrm>
        </p:grpSpPr>
        <p:grpSp>
          <p:nvGrpSpPr>
            <p:cNvPr id="54555" name="组合 35"/>
            <p:cNvGrpSpPr>
              <a:grpSpLocks/>
            </p:cNvGrpSpPr>
            <p:nvPr/>
          </p:nvGrpSpPr>
          <p:grpSpPr bwMode="auto">
            <a:xfrm>
              <a:off x="1617663" y="2182812"/>
              <a:ext cx="8504237" cy="859691"/>
              <a:chOff x="1616982" y="2568618"/>
              <a:chExt cx="8505694" cy="859387"/>
            </a:xfrm>
          </p:grpSpPr>
          <p:grpSp>
            <p:nvGrpSpPr>
              <p:cNvPr id="54556" name="组合 3"/>
              <p:cNvGrpSpPr>
                <a:grpSpLocks/>
              </p:cNvGrpSpPr>
              <p:nvPr/>
            </p:nvGrpSpPr>
            <p:grpSpPr bwMode="auto">
              <a:xfrm>
                <a:off x="1616982" y="2568618"/>
                <a:ext cx="743946" cy="859387"/>
                <a:chOff x="1616982" y="1979050"/>
                <a:chExt cx="743946" cy="859387"/>
              </a:xfrm>
            </p:grpSpPr>
            <p:grpSp>
              <p:nvGrpSpPr>
                <p:cNvPr id="54558" name="组合 4"/>
                <p:cNvGrpSpPr>
                  <a:grpSpLocks/>
                </p:cNvGrpSpPr>
                <p:nvPr/>
              </p:nvGrpSpPr>
              <p:grpSpPr bwMode="auto">
                <a:xfrm>
                  <a:off x="1616982" y="2412325"/>
                  <a:ext cx="743946" cy="426112"/>
                  <a:chOff x="1459367" y="2127931"/>
                  <a:chExt cx="5060950" cy="2898775"/>
                </a:xfrm>
              </p:grpSpPr>
              <p:sp>
                <p:nvSpPr>
                  <p:cNvPr id="54560" name="Freeform 15"/>
                  <p:cNvSpPr>
                    <a:spLocks noEditPoints="1"/>
                  </p:cNvSpPr>
                  <p:nvPr/>
                </p:nvSpPr>
                <p:spPr bwMode="auto">
                  <a:xfrm>
                    <a:off x="1459367" y="2127931"/>
                    <a:ext cx="4589463" cy="2898775"/>
                  </a:xfrm>
                  <a:custGeom>
                    <a:avLst/>
                    <a:gdLst>
                      <a:gd name="T0" fmla="*/ 2147483647 w 146"/>
                      <a:gd name="T1" fmla="*/ 2147483647 h 92"/>
                      <a:gd name="T2" fmla="*/ 2147483647 w 146"/>
                      <a:gd name="T3" fmla="*/ 2147483647 h 92"/>
                      <a:gd name="T4" fmla="*/ 2147483647 w 146"/>
                      <a:gd name="T5" fmla="*/ 2147483647 h 92"/>
                      <a:gd name="T6" fmla="*/ 2147483647 w 146"/>
                      <a:gd name="T7" fmla="*/ 2147483647 h 92"/>
                      <a:gd name="T8" fmla="*/ 2147483647 w 146"/>
                      <a:gd name="T9" fmla="*/ 2147483647 h 92"/>
                      <a:gd name="T10" fmla="*/ 2147483647 w 146"/>
                      <a:gd name="T11" fmla="*/ 2147483647 h 92"/>
                      <a:gd name="T12" fmla="*/ 2147483647 w 146"/>
                      <a:gd name="T13" fmla="*/ 2147483647 h 92"/>
                      <a:gd name="T14" fmla="*/ 2147483647 w 146"/>
                      <a:gd name="T15" fmla="*/ 2147483647 h 92"/>
                      <a:gd name="T16" fmla="*/ 2147483647 w 146"/>
                      <a:gd name="T17" fmla="*/ 2147483647 h 92"/>
                      <a:gd name="T18" fmla="*/ 2147483647 w 146"/>
                      <a:gd name="T19" fmla="*/ 2147483647 h 92"/>
                      <a:gd name="T20" fmla="*/ 2147483647 w 146"/>
                      <a:gd name="T21" fmla="*/ 2147483647 h 92"/>
                      <a:gd name="T22" fmla="*/ 2147483647 w 146"/>
                      <a:gd name="T23" fmla="*/ 2147483647 h 92"/>
                      <a:gd name="T24" fmla="*/ 2147483647 w 146"/>
                      <a:gd name="T25" fmla="*/ 2147483647 h 92"/>
                      <a:gd name="T26" fmla="*/ 2147483647 w 146"/>
                      <a:gd name="T27" fmla="*/ 2147483647 h 92"/>
                      <a:gd name="T28" fmla="*/ 2147483647 w 146"/>
                      <a:gd name="T29" fmla="*/ 2147483647 h 92"/>
                      <a:gd name="T30" fmla="*/ 2147483647 w 146"/>
                      <a:gd name="T31" fmla="*/ 2147483647 h 92"/>
                      <a:gd name="T32" fmla="*/ 2147483647 w 146"/>
                      <a:gd name="T33" fmla="*/ 2147483647 h 92"/>
                      <a:gd name="T34" fmla="*/ 2147483647 w 146"/>
                      <a:gd name="T35" fmla="*/ 2147483647 h 92"/>
                      <a:gd name="T36" fmla="*/ 2147483647 w 146"/>
                      <a:gd name="T37" fmla="*/ 0 h 92"/>
                      <a:gd name="T38" fmla="*/ 2147483647 w 146"/>
                      <a:gd name="T39" fmla="*/ 2147483647 h 92"/>
                      <a:gd name="T40" fmla="*/ 2147483647 w 146"/>
                      <a:gd name="T41" fmla="*/ 2147483647 h 92"/>
                      <a:gd name="T42" fmla="*/ 2147483647 w 146"/>
                      <a:gd name="T43" fmla="*/ 2147483647 h 92"/>
                      <a:gd name="T44" fmla="*/ 2147483647 w 146"/>
                      <a:gd name="T45" fmla="*/ 2147483647 h 92"/>
                      <a:gd name="T46" fmla="*/ 2147483647 w 146"/>
                      <a:gd name="T47" fmla="*/ 2147483647 h 92"/>
                      <a:gd name="T48" fmla="*/ 2147483647 w 146"/>
                      <a:gd name="T49" fmla="*/ 2147483647 h 92"/>
                      <a:gd name="T50" fmla="*/ 2147483647 w 146"/>
                      <a:gd name="T51" fmla="*/ 2147483647 h 92"/>
                      <a:gd name="T52" fmla="*/ 2147483647 w 146"/>
                      <a:gd name="T53" fmla="*/ 2147483647 h 92"/>
                      <a:gd name="T54" fmla="*/ 2147483647 w 146"/>
                      <a:gd name="T55" fmla="*/ 2147483647 h 92"/>
                      <a:gd name="T56" fmla="*/ 2147483647 w 146"/>
                      <a:gd name="T57" fmla="*/ 2147483647 h 92"/>
                      <a:gd name="T58" fmla="*/ 2147483647 w 146"/>
                      <a:gd name="T59" fmla="*/ 2147483647 h 92"/>
                      <a:gd name="T60" fmla="*/ 2147483647 w 146"/>
                      <a:gd name="T61" fmla="*/ 2147483647 h 92"/>
                      <a:gd name="T62" fmla="*/ 2147483647 w 146"/>
                      <a:gd name="T63" fmla="*/ 2147483647 h 92"/>
                      <a:gd name="T64" fmla="*/ 2147483647 w 146"/>
                      <a:gd name="T65" fmla="*/ 2147483647 h 92"/>
                      <a:gd name="T66" fmla="*/ 2147483647 w 146"/>
                      <a:gd name="T67" fmla="*/ 2147483647 h 92"/>
                      <a:gd name="T68" fmla="*/ 2147483647 w 146"/>
                      <a:gd name="T69" fmla="*/ 2147483647 h 92"/>
                      <a:gd name="T70" fmla="*/ 2147483647 w 146"/>
                      <a:gd name="T71" fmla="*/ 2147483647 h 92"/>
                      <a:gd name="T72" fmla="*/ 2147483647 w 146"/>
                      <a:gd name="T73" fmla="*/ 2147483647 h 92"/>
                      <a:gd name="T74" fmla="*/ 2147483647 w 146"/>
                      <a:gd name="T75" fmla="*/ 2147483647 h 92"/>
                      <a:gd name="T76" fmla="*/ 2147483647 w 146"/>
                      <a:gd name="T77" fmla="*/ 2147483647 h 92"/>
                      <a:gd name="T78" fmla="*/ 2147483647 w 146"/>
                      <a:gd name="T79" fmla="*/ 2147483647 h 92"/>
                      <a:gd name="T80" fmla="*/ 2147483647 w 146"/>
                      <a:gd name="T81" fmla="*/ 2147483647 h 92"/>
                      <a:gd name="T82" fmla="*/ 2147483647 w 146"/>
                      <a:gd name="T83" fmla="*/ 2147483647 h 92"/>
                      <a:gd name="T84" fmla="*/ 2147483647 w 146"/>
                      <a:gd name="T85" fmla="*/ 2147483647 h 92"/>
                      <a:gd name="T86" fmla="*/ 2147483647 w 146"/>
                      <a:gd name="T87" fmla="*/ 2147483647 h 92"/>
                      <a:gd name="T88" fmla="*/ 2147483647 w 146"/>
                      <a:gd name="T89" fmla="*/ 2147483647 h 92"/>
                      <a:gd name="T90" fmla="*/ 2147483647 w 146"/>
                      <a:gd name="T91" fmla="*/ 2147483647 h 92"/>
                      <a:gd name="T92" fmla="*/ 2147483647 w 146"/>
                      <a:gd name="T93" fmla="*/ 2147483647 h 92"/>
                      <a:gd name="T94" fmla="*/ 2147483647 w 146"/>
                      <a:gd name="T95" fmla="*/ 2147483647 h 92"/>
                      <a:gd name="T96" fmla="*/ 2147483647 w 146"/>
                      <a:gd name="T97" fmla="*/ 2147483647 h 92"/>
                      <a:gd name="T98" fmla="*/ 2147483647 w 146"/>
                      <a:gd name="T99" fmla="*/ 2147483647 h 92"/>
                      <a:gd name="T100" fmla="*/ 2147483647 w 146"/>
                      <a:gd name="T101" fmla="*/ 2147483647 h 92"/>
                      <a:gd name="T102" fmla="*/ 2147483647 w 146"/>
                      <a:gd name="T103" fmla="*/ 2147483647 h 92"/>
                      <a:gd name="T104" fmla="*/ 2147483647 w 146"/>
                      <a:gd name="T105" fmla="*/ 2147483647 h 92"/>
                      <a:gd name="T106" fmla="*/ 2147483647 w 146"/>
                      <a:gd name="T107" fmla="*/ 2147483647 h 92"/>
                      <a:gd name="T108" fmla="*/ 2147483647 w 146"/>
                      <a:gd name="T109" fmla="*/ 2147483647 h 92"/>
                      <a:gd name="T110" fmla="*/ 2147483647 w 146"/>
                      <a:gd name="T111" fmla="*/ 2147483647 h 92"/>
                      <a:gd name="T112" fmla="*/ 2147483647 w 146"/>
                      <a:gd name="T113" fmla="*/ 2147483647 h 92"/>
                      <a:gd name="T114" fmla="*/ 2147483647 w 146"/>
                      <a:gd name="T115" fmla="*/ 2147483647 h 92"/>
                      <a:gd name="T116" fmla="*/ 2147483647 w 146"/>
                      <a:gd name="T117" fmla="*/ 2147483647 h 92"/>
                      <a:gd name="T118" fmla="*/ 2147483647 w 146"/>
                      <a:gd name="T119" fmla="*/ 2147483647 h 92"/>
                      <a:gd name="T120" fmla="*/ 2147483647 w 146"/>
                      <a:gd name="T121" fmla="*/ 2147483647 h 92"/>
                      <a:gd name="T122" fmla="*/ 2147483647 w 146"/>
                      <a:gd name="T123" fmla="*/ 2147483647 h 92"/>
                      <a:gd name="T124" fmla="*/ 2147483647 w 146"/>
                      <a:gd name="T125" fmla="*/ 2147483647 h 92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60000 65536"/>
                      <a:gd name="T166" fmla="*/ 0 60000 65536"/>
                      <a:gd name="T167" fmla="*/ 0 60000 65536"/>
                      <a:gd name="T168" fmla="*/ 0 60000 65536"/>
                      <a:gd name="T169" fmla="*/ 0 60000 65536"/>
                      <a:gd name="T170" fmla="*/ 0 60000 65536"/>
                      <a:gd name="T171" fmla="*/ 0 60000 65536"/>
                      <a:gd name="T172" fmla="*/ 0 60000 65536"/>
                      <a:gd name="T173" fmla="*/ 0 60000 65536"/>
                      <a:gd name="T174" fmla="*/ 0 60000 65536"/>
                      <a:gd name="T175" fmla="*/ 0 60000 65536"/>
                      <a:gd name="T176" fmla="*/ 0 60000 65536"/>
                      <a:gd name="T177" fmla="*/ 0 60000 65536"/>
                      <a:gd name="T178" fmla="*/ 0 60000 65536"/>
                      <a:gd name="T179" fmla="*/ 0 60000 65536"/>
                      <a:gd name="T180" fmla="*/ 0 60000 65536"/>
                      <a:gd name="T181" fmla="*/ 0 60000 65536"/>
                      <a:gd name="T182" fmla="*/ 0 60000 65536"/>
                      <a:gd name="T183" fmla="*/ 0 60000 65536"/>
                      <a:gd name="T184" fmla="*/ 0 60000 65536"/>
                      <a:gd name="T185" fmla="*/ 0 60000 65536"/>
                      <a:gd name="T186" fmla="*/ 0 60000 65536"/>
                      <a:gd name="T187" fmla="*/ 0 60000 65536"/>
                      <a:gd name="T188" fmla="*/ 0 60000 65536"/>
                      <a:gd name="T189" fmla="*/ 0 w 146"/>
                      <a:gd name="T190" fmla="*/ 0 h 92"/>
                      <a:gd name="T191" fmla="*/ 146 w 146"/>
                      <a:gd name="T192" fmla="*/ 92 h 92"/>
                    </a:gdLst>
                    <a:ahLst/>
                    <a:cxnLst>
                      <a:cxn ang="T126">
                        <a:pos x="T0" y="T1"/>
                      </a:cxn>
                      <a:cxn ang="T127">
                        <a:pos x="T2" y="T3"/>
                      </a:cxn>
                      <a:cxn ang="T128">
                        <a:pos x="T4" y="T5"/>
                      </a:cxn>
                      <a:cxn ang="T129">
                        <a:pos x="T6" y="T7"/>
                      </a:cxn>
                      <a:cxn ang="T130">
                        <a:pos x="T8" y="T9"/>
                      </a:cxn>
                      <a:cxn ang="T131">
                        <a:pos x="T10" y="T11"/>
                      </a:cxn>
                      <a:cxn ang="T132">
                        <a:pos x="T12" y="T13"/>
                      </a:cxn>
                      <a:cxn ang="T133">
                        <a:pos x="T14" y="T15"/>
                      </a:cxn>
                      <a:cxn ang="T134">
                        <a:pos x="T16" y="T17"/>
                      </a:cxn>
                      <a:cxn ang="T135">
                        <a:pos x="T18" y="T19"/>
                      </a:cxn>
                      <a:cxn ang="T136">
                        <a:pos x="T20" y="T21"/>
                      </a:cxn>
                      <a:cxn ang="T137">
                        <a:pos x="T22" y="T23"/>
                      </a:cxn>
                      <a:cxn ang="T138">
                        <a:pos x="T24" y="T25"/>
                      </a:cxn>
                      <a:cxn ang="T139">
                        <a:pos x="T26" y="T27"/>
                      </a:cxn>
                      <a:cxn ang="T140">
                        <a:pos x="T28" y="T29"/>
                      </a:cxn>
                      <a:cxn ang="T141">
                        <a:pos x="T30" y="T31"/>
                      </a:cxn>
                      <a:cxn ang="T142">
                        <a:pos x="T32" y="T33"/>
                      </a:cxn>
                      <a:cxn ang="T143">
                        <a:pos x="T34" y="T35"/>
                      </a:cxn>
                      <a:cxn ang="T144">
                        <a:pos x="T36" y="T37"/>
                      </a:cxn>
                      <a:cxn ang="T145">
                        <a:pos x="T38" y="T39"/>
                      </a:cxn>
                      <a:cxn ang="T146">
                        <a:pos x="T40" y="T41"/>
                      </a:cxn>
                      <a:cxn ang="T147">
                        <a:pos x="T42" y="T43"/>
                      </a:cxn>
                      <a:cxn ang="T148">
                        <a:pos x="T44" y="T45"/>
                      </a:cxn>
                      <a:cxn ang="T149">
                        <a:pos x="T46" y="T47"/>
                      </a:cxn>
                      <a:cxn ang="T150">
                        <a:pos x="T48" y="T49"/>
                      </a:cxn>
                      <a:cxn ang="T151">
                        <a:pos x="T50" y="T51"/>
                      </a:cxn>
                      <a:cxn ang="T152">
                        <a:pos x="T52" y="T53"/>
                      </a:cxn>
                      <a:cxn ang="T153">
                        <a:pos x="T54" y="T55"/>
                      </a:cxn>
                      <a:cxn ang="T154">
                        <a:pos x="T56" y="T57"/>
                      </a:cxn>
                      <a:cxn ang="T155">
                        <a:pos x="T58" y="T59"/>
                      </a:cxn>
                      <a:cxn ang="T156">
                        <a:pos x="T60" y="T61"/>
                      </a:cxn>
                      <a:cxn ang="T157">
                        <a:pos x="T62" y="T63"/>
                      </a:cxn>
                      <a:cxn ang="T158">
                        <a:pos x="T64" y="T65"/>
                      </a:cxn>
                      <a:cxn ang="T159">
                        <a:pos x="T66" y="T67"/>
                      </a:cxn>
                      <a:cxn ang="T160">
                        <a:pos x="T68" y="T69"/>
                      </a:cxn>
                      <a:cxn ang="T161">
                        <a:pos x="T70" y="T71"/>
                      </a:cxn>
                      <a:cxn ang="T162">
                        <a:pos x="T72" y="T73"/>
                      </a:cxn>
                      <a:cxn ang="T163">
                        <a:pos x="T74" y="T75"/>
                      </a:cxn>
                      <a:cxn ang="T164">
                        <a:pos x="T76" y="T77"/>
                      </a:cxn>
                      <a:cxn ang="T165">
                        <a:pos x="T78" y="T79"/>
                      </a:cxn>
                      <a:cxn ang="T166">
                        <a:pos x="T80" y="T81"/>
                      </a:cxn>
                      <a:cxn ang="T167">
                        <a:pos x="T82" y="T83"/>
                      </a:cxn>
                      <a:cxn ang="T168">
                        <a:pos x="T84" y="T85"/>
                      </a:cxn>
                      <a:cxn ang="T169">
                        <a:pos x="T86" y="T87"/>
                      </a:cxn>
                      <a:cxn ang="T170">
                        <a:pos x="T88" y="T89"/>
                      </a:cxn>
                      <a:cxn ang="T171">
                        <a:pos x="T90" y="T91"/>
                      </a:cxn>
                      <a:cxn ang="T172">
                        <a:pos x="T92" y="T93"/>
                      </a:cxn>
                      <a:cxn ang="T173">
                        <a:pos x="T94" y="T95"/>
                      </a:cxn>
                      <a:cxn ang="T174">
                        <a:pos x="T96" y="T97"/>
                      </a:cxn>
                      <a:cxn ang="T175">
                        <a:pos x="T98" y="T99"/>
                      </a:cxn>
                      <a:cxn ang="T176">
                        <a:pos x="T100" y="T101"/>
                      </a:cxn>
                      <a:cxn ang="T177">
                        <a:pos x="T102" y="T103"/>
                      </a:cxn>
                      <a:cxn ang="T178">
                        <a:pos x="T104" y="T105"/>
                      </a:cxn>
                      <a:cxn ang="T179">
                        <a:pos x="T106" y="T107"/>
                      </a:cxn>
                      <a:cxn ang="T180">
                        <a:pos x="T108" y="T109"/>
                      </a:cxn>
                      <a:cxn ang="T181">
                        <a:pos x="T110" y="T111"/>
                      </a:cxn>
                      <a:cxn ang="T182">
                        <a:pos x="T112" y="T113"/>
                      </a:cxn>
                      <a:cxn ang="T183">
                        <a:pos x="T114" y="T115"/>
                      </a:cxn>
                      <a:cxn ang="T184">
                        <a:pos x="T116" y="T117"/>
                      </a:cxn>
                      <a:cxn ang="T185">
                        <a:pos x="T118" y="T119"/>
                      </a:cxn>
                      <a:cxn ang="T186">
                        <a:pos x="T120" y="T121"/>
                      </a:cxn>
                      <a:cxn ang="T187">
                        <a:pos x="T122" y="T123"/>
                      </a:cxn>
                      <a:cxn ang="T188">
                        <a:pos x="T124" y="T125"/>
                      </a:cxn>
                    </a:cxnLst>
                    <a:rect l="T189" t="T190" r="T191" b="T192"/>
                    <a:pathLst>
                      <a:path w="146" h="92">
                        <a:moveTo>
                          <a:pt x="100" y="73"/>
                        </a:moveTo>
                        <a:cubicBezTo>
                          <a:pt x="99" y="72"/>
                          <a:pt x="99" y="72"/>
                          <a:pt x="99" y="72"/>
                        </a:cubicBezTo>
                        <a:cubicBezTo>
                          <a:pt x="99" y="72"/>
                          <a:pt x="98" y="73"/>
                          <a:pt x="98" y="73"/>
                        </a:cubicBezTo>
                        <a:cubicBezTo>
                          <a:pt x="98" y="72"/>
                          <a:pt x="98" y="71"/>
                          <a:pt x="99" y="71"/>
                        </a:cubicBezTo>
                        <a:cubicBezTo>
                          <a:pt x="99" y="71"/>
                          <a:pt x="99" y="71"/>
                          <a:pt x="99" y="71"/>
                        </a:cubicBezTo>
                        <a:cubicBezTo>
                          <a:pt x="99" y="70"/>
                          <a:pt x="99" y="70"/>
                          <a:pt x="99" y="70"/>
                        </a:cubicBezTo>
                        <a:cubicBezTo>
                          <a:pt x="98" y="71"/>
                          <a:pt x="98" y="72"/>
                          <a:pt x="98" y="72"/>
                        </a:cubicBezTo>
                        <a:cubicBezTo>
                          <a:pt x="97" y="71"/>
                          <a:pt x="97" y="72"/>
                          <a:pt x="97" y="71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6" y="72"/>
                          <a:pt x="96" y="72"/>
                        </a:cubicBezTo>
                        <a:cubicBezTo>
                          <a:pt x="96" y="72"/>
                          <a:pt x="95" y="73"/>
                          <a:pt x="95" y="73"/>
                        </a:cubicBezTo>
                        <a:cubicBezTo>
                          <a:pt x="94" y="75"/>
                          <a:pt x="92" y="75"/>
                          <a:pt x="90" y="77"/>
                        </a:cubicBezTo>
                        <a:cubicBezTo>
                          <a:pt x="90" y="76"/>
                          <a:pt x="89" y="77"/>
                          <a:pt x="89" y="76"/>
                        </a:cubicBezTo>
                        <a:cubicBezTo>
                          <a:pt x="90" y="76"/>
                          <a:pt x="90" y="75"/>
                          <a:pt x="90" y="75"/>
                        </a:cubicBezTo>
                        <a:cubicBezTo>
                          <a:pt x="91" y="75"/>
                          <a:pt x="92" y="75"/>
                          <a:pt x="92" y="74"/>
                        </a:cubicBezTo>
                        <a:cubicBezTo>
                          <a:pt x="93" y="74"/>
                          <a:pt x="93" y="74"/>
                          <a:pt x="93" y="74"/>
                        </a:cubicBezTo>
                        <a:cubicBezTo>
                          <a:pt x="93" y="73"/>
                          <a:pt x="94" y="72"/>
                          <a:pt x="95" y="72"/>
                        </a:cubicBezTo>
                        <a:cubicBezTo>
                          <a:pt x="95" y="72"/>
                          <a:pt x="95" y="72"/>
                          <a:pt x="95" y="72"/>
                        </a:cubicBezTo>
                        <a:cubicBezTo>
                          <a:pt x="95" y="71"/>
                          <a:pt x="95" y="71"/>
                          <a:pt x="96" y="70"/>
                        </a:cubicBezTo>
                        <a:cubicBezTo>
                          <a:pt x="96" y="70"/>
                          <a:pt x="96" y="70"/>
                          <a:pt x="96" y="70"/>
                        </a:cubicBezTo>
                        <a:cubicBezTo>
                          <a:pt x="96" y="69"/>
                          <a:pt x="99" y="67"/>
                          <a:pt x="98" y="67"/>
                        </a:cubicBezTo>
                        <a:cubicBezTo>
                          <a:pt x="98" y="67"/>
                          <a:pt x="98" y="67"/>
                          <a:pt x="97" y="67"/>
                        </a:cubicBezTo>
                        <a:cubicBezTo>
                          <a:pt x="97" y="67"/>
                          <a:pt x="96" y="67"/>
                          <a:pt x="97" y="67"/>
                        </a:cubicBezTo>
                        <a:cubicBezTo>
                          <a:pt x="97" y="67"/>
                          <a:pt x="97" y="68"/>
                          <a:pt x="97" y="68"/>
                        </a:cubicBezTo>
                        <a:cubicBezTo>
                          <a:pt x="97" y="68"/>
                          <a:pt x="97" y="68"/>
                          <a:pt x="96" y="68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6" y="69"/>
                          <a:pt x="96" y="69"/>
                          <a:pt x="96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5" y="69"/>
                          <a:pt x="95" y="69"/>
                          <a:pt x="95" y="69"/>
                        </a:cubicBezTo>
                        <a:cubicBezTo>
                          <a:pt x="94" y="70"/>
                          <a:pt x="93" y="71"/>
                          <a:pt x="92" y="73"/>
                        </a:cubicBezTo>
                        <a:cubicBezTo>
                          <a:pt x="91" y="73"/>
                          <a:pt x="90" y="74"/>
                          <a:pt x="89" y="74"/>
                        </a:cubicBezTo>
                        <a:cubicBezTo>
                          <a:pt x="90" y="73"/>
                          <a:pt x="90" y="73"/>
                          <a:pt x="90" y="73"/>
                        </a:cubicBezTo>
                        <a:cubicBezTo>
                          <a:pt x="89" y="72"/>
                          <a:pt x="92" y="73"/>
                          <a:pt x="92" y="72"/>
                        </a:cubicBezTo>
                        <a:cubicBezTo>
                          <a:pt x="92" y="72"/>
                          <a:pt x="92" y="72"/>
                          <a:pt x="92" y="72"/>
                        </a:cubicBezTo>
                        <a:cubicBezTo>
                          <a:pt x="93" y="71"/>
                          <a:pt x="93" y="71"/>
                          <a:pt x="93" y="71"/>
                        </a:cubicBezTo>
                        <a:cubicBezTo>
                          <a:pt x="93" y="69"/>
                          <a:pt x="94" y="69"/>
                          <a:pt x="95" y="67"/>
                        </a:cubicBezTo>
                        <a:cubicBezTo>
                          <a:pt x="94" y="67"/>
                          <a:pt x="94" y="67"/>
                          <a:pt x="94" y="67"/>
                        </a:cubicBezTo>
                        <a:cubicBezTo>
                          <a:pt x="94" y="67"/>
                          <a:pt x="94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5" y="66"/>
                        </a:cubicBezTo>
                        <a:cubicBezTo>
                          <a:pt x="95" y="66"/>
                          <a:pt x="95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6" y="66"/>
                        </a:cubicBezTo>
                        <a:cubicBezTo>
                          <a:pt x="96" y="66"/>
                          <a:pt x="96" y="66"/>
                          <a:pt x="95" y="66"/>
                        </a:cubicBezTo>
                        <a:cubicBezTo>
                          <a:pt x="95" y="65"/>
                          <a:pt x="95" y="67"/>
                          <a:pt x="94" y="66"/>
                        </a:cubicBezTo>
                        <a:cubicBezTo>
                          <a:pt x="95" y="65"/>
                          <a:pt x="95" y="64"/>
                          <a:pt x="96" y="64"/>
                        </a:cubicBezTo>
                        <a:cubicBezTo>
                          <a:pt x="96" y="64"/>
                          <a:pt x="96" y="64"/>
                          <a:pt x="96" y="64"/>
                        </a:cubicBezTo>
                        <a:cubicBezTo>
                          <a:pt x="96" y="63"/>
                          <a:pt x="96" y="63"/>
                          <a:pt x="96" y="63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6"/>
                        </a:cubicBezTo>
                        <a:cubicBezTo>
                          <a:pt x="93" y="66"/>
                          <a:pt x="93" y="66"/>
                          <a:pt x="93" y="65"/>
                        </a:cubicBezTo>
                        <a:cubicBezTo>
                          <a:pt x="92" y="68"/>
                          <a:pt x="92" y="68"/>
                          <a:pt x="92" y="68"/>
                        </a:cubicBezTo>
                        <a:cubicBezTo>
                          <a:pt x="91" y="67"/>
                          <a:pt x="91" y="68"/>
                          <a:pt x="90" y="67"/>
                        </a:cubicBezTo>
                        <a:cubicBezTo>
                          <a:pt x="91" y="67"/>
                          <a:pt x="91" y="67"/>
                          <a:pt x="91" y="66"/>
                        </a:cubicBezTo>
                        <a:cubicBezTo>
                          <a:pt x="90" y="66"/>
                          <a:pt x="91" y="67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90" y="68"/>
                          <a:pt x="90" y="68"/>
                          <a:pt x="90" y="68"/>
                        </a:cubicBezTo>
                        <a:cubicBezTo>
                          <a:pt x="89" y="70"/>
                          <a:pt x="89" y="68"/>
                          <a:pt x="89" y="68"/>
                        </a:cubicBezTo>
                        <a:cubicBezTo>
                          <a:pt x="89" y="67"/>
                          <a:pt x="89" y="67"/>
                          <a:pt x="89" y="66"/>
                        </a:cubicBezTo>
                        <a:cubicBezTo>
                          <a:pt x="88" y="67"/>
                          <a:pt x="88" y="67"/>
                          <a:pt x="88" y="68"/>
                        </a:cubicBezTo>
                        <a:cubicBezTo>
                          <a:pt x="87" y="68"/>
                          <a:pt x="87" y="68"/>
                          <a:pt x="87" y="68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6" y="69"/>
                          <a:pt x="85" y="70"/>
                          <a:pt x="84" y="71"/>
                        </a:cubicBezTo>
                        <a:cubicBezTo>
                          <a:pt x="83" y="70"/>
                          <a:pt x="82" y="72"/>
                          <a:pt x="81" y="71"/>
                        </a:cubicBezTo>
                        <a:cubicBezTo>
                          <a:pt x="81" y="72"/>
                          <a:pt x="81" y="72"/>
                          <a:pt x="81" y="72"/>
                        </a:cubicBezTo>
                        <a:cubicBezTo>
                          <a:pt x="81" y="72"/>
                          <a:pt x="81" y="72"/>
                          <a:pt x="80" y="72"/>
                        </a:cubicBezTo>
                        <a:cubicBezTo>
                          <a:pt x="79" y="72"/>
                          <a:pt x="81" y="72"/>
                          <a:pt x="81" y="72"/>
                        </a:cubicBezTo>
                        <a:cubicBezTo>
                          <a:pt x="80" y="72"/>
                          <a:pt x="79" y="73"/>
                          <a:pt x="78" y="73"/>
                        </a:cubicBezTo>
                        <a:cubicBezTo>
                          <a:pt x="78" y="73"/>
                          <a:pt x="78" y="73"/>
                          <a:pt x="78" y="73"/>
                        </a:cubicBezTo>
                        <a:cubicBezTo>
                          <a:pt x="73" y="73"/>
                          <a:pt x="67" y="74"/>
                          <a:pt x="62" y="73"/>
                        </a:cubicBezTo>
                        <a:cubicBezTo>
                          <a:pt x="62" y="72"/>
                          <a:pt x="61" y="71"/>
                          <a:pt x="62" y="71"/>
                        </a:cubicBezTo>
                        <a:cubicBezTo>
                          <a:pt x="61" y="71"/>
                          <a:pt x="62" y="72"/>
                          <a:pt x="61" y="72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2" y="70"/>
                          <a:pt x="65" y="72"/>
                          <a:pt x="66" y="69"/>
                        </a:cubicBezTo>
                        <a:cubicBezTo>
                          <a:pt x="66" y="69"/>
                          <a:pt x="66" y="69"/>
                          <a:pt x="66" y="69"/>
                        </a:cubicBezTo>
                        <a:cubicBezTo>
                          <a:pt x="67" y="69"/>
                          <a:pt x="67" y="67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8" y="66"/>
                          <a:pt x="68" y="66"/>
                          <a:pt x="68" y="66"/>
                        </a:cubicBezTo>
                        <a:cubicBezTo>
                          <a:pt x="69" y="64"/>
                          <a:pt x="69" y="64"/>
                          <a:pt x="69" y="62"/>
                        </a:cubicBezTo>
                        <a:cubicBezTo>
                          <a:pt x="68" y="63"/>
                          <a:pt x="69" y="61"/>
                          <a:pt x="68" y="61"/>
                        </a:cubicBezTo>
                        <a:cubicBezTo>
                          <a:pt x="67" y="60"/>
                          <a:pt x="67" y="57"/>
                          <a:pt x="65" y="57"/>
                        </a:cubicBezTo>
                        <a:cubicBezTo>
                          <a:pt x="63" y="54"/>
                          <a:pt x="59" y="53"/>
                          <a:pt x="55" y="51"/>
                        </a:cubicBezTo>
                        <a:cubicBezTo>
                          <a:pt x="53" y="51"/>
                          <a:pt x="52" y="50"/>
                          <a:pt x="50" y="50"/>
                        </a:cubicBezTo>
                        <a:cubicBezTo>
                          <a:pt x="49" y="47"/>
                          <a:pt x="48" y="43"/>
                          <a:pt x="45" y="42"/>
                        </a:cubicBezTo>
                        <a:cubicBezTo>
                          <a:pt x="46" y="42"/>
                          <a:pt x="47" y="43"/>
                          <a:pt x="48" y="42"/>
                        </a:cubicBezTo>
                        <a:cubicBezTo>
                          <a:pt x="48" y="41"/>
                          <a:pt x="50" y="41"/>
                          <a:pt x="50" y="41"/>
                        </a:cubicBezTo>
                        <a:cubicBezTo>
                          <a:pt x="50" y="41"/>
                          <a:pt x="50" y="41"/>
                          <a:pt x="50" y="41"/>
                        </a:cubicBezTo>
                        <a:cubicBezTo>
                          <a:pt x="52" y="41"/>
                          <a:pt x="53" y="39"/>
                          <a:pt x="54" y="40"/>
                        </a:cubicBezTo>
                        <a:cubicBezTo>
                          <a:pt x="53" y="42"/>
                          <a:pt x="53" y="44"/>
                          <a:pt x="53" y="46"/>
                        </a:cubicBezTo>
                        <a:cubicBezTo>
                          <a:pt x="54" y="45"/>
                          <a:pt x="54" y="44"/>
                          <a:pt x="54" y="43"/>
                        </a:cubicBezTo>
                        <a:cubicBezTo>
                          <a:pt x="55" y="44"/>
                          <a:pt x="53" y="46"/>
                          <a:pt x="55" y="46"/>
                        </a:cubicBezTo>
                        <a:cubicBezTo>
                          <a:pt x="54" y="47"/>
                          <a:pt x="54" y="47"/>
                          <a:pt x="54" y="47"/>
                        </a:cubicBezTo>
                        <a:cubicBezTo>
                          <a:pt x="55" y="48"/>
                          <a:pt x="56" y="46"/>
                          <a:pt x="57" y="47"/>
                        </a:cubicBezTo>
                        <a:cubicBezTo>
                          <a:pt x="56" y="48"/>
                          <a:pt x="56" y="48"/>
                          <a:pt x="56" y="48"/>
                        </a:cubicBezTo>
                        <a:cubicBezTo>
                          <a:pt x="57" y="48"/>
                          <a:pt x="57" y="47"/>
                          <a:pt x="57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58" y="47"/>
                          <a:pt x="58" y="47"/>
                          <a:pt x="58" y="47"/>
                        </a:cubicBezTo>
                        <a:cubicBezTo>
                          <a:pt x="60" y="45"/>
                          <a:pt x="61" y="41"/>
                          <a:pt x="63" y="38"/>
                        </a:cubicBezTo>
                        <a:cubicBezTo>
                          <a:pt x="65" y="34"/>
                          <a:pt x="69" y="31"/>
                          <a:pt x="75" y="32"/>
                        </a:cubicBezTo>
                        <a:cubicBezTo>
                          <a:pt x="76" y="32"/>
                          <a:pt x="77" y="32"/>
                          <a:pt x="78" y="33"/>
                        </a:cubicBezTo>
                        <a:cubicBezTo>
                          <a:pt x="79" y="33"/>
                          <a:pt x="80" y="34"/>
                          <a:pt x="81" y="34"/>
                        </a:cubicBezTo>
                        <a:cubicBezTo>
                          <a:pt x="82" y="36"/>
                          <a:pt x="83" y="39"/>
                          <a:pt x="83" y="42"/>
                        </a:cubicBezTo>
                        <a:cubicBezTo>
                          <a:pt x="80" y="42"/>
                          <a:pt x="78" y="42"/>
                          <a:pt x="76" y="42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6" y="43"/>
                        </a:cubicBezTo>
                        <a:cubicBezTo>
                          <a:pt x="76" y="43"/>
                          <a:pt x="76" y="43"/>
                          <a:pt x="77" y="44"/>
                        </a:cubicBezTo>
                        <a:cubicBezTo>
                          <a:pt x="76" y="44"/>
                          <a:pt x="76" y="44"/>
                          <a:pt x="76" y="45"/>
                        </a:cubicBezTo>
                        <a:cubicBezTo>
                          <a:pt x="76" y="45"/>
                          <a:pt x="76" y="45"/>
                          <a:pt x="76" y="44"/>
                        </a:cubicBezTo>
                        <a:cubicBezTo>
                          <a:pt x="77" y="45"/>
                          <a:pt x="77" y="45"/>
                          <a:pt x="77" y="45"/>
                        </a:cubicBezTo>
                        <a:cubicBezTo>
                          <a:pt x="76" y="46"/>
                          <a:pt x="77" y="46"/>
                          <a:pt x="77" y="46"/>
                        </a:cubicBezTo>
                        <a:cubicBezTo>
                          <a:pt x="77" y="46"/>
                          <a:pt x="78" y="47"/>
                          <a:pt x="77" y="47"/>
                        </a:cubicBezTo>
                        <a:cubicBezTo>
                          <a:pt x="79" y="48"/>
                          <a:pt x="79" y="48"/>
                          <a:pt x="79" y="48"/>
                        </a:cubicBezTo>
                        <a:cubicBezTo>
                          <a:pt x="80" y="49"/>
                          <a:pt x="81" y="48"/>
                          <a:pt x="82" y="49"/>
                        </a:cubicBezTo>
                        <a:cubicBezTo>
                          <a:pt x="79" y="49"/>
                          <a:pt x="79" y="49"/>
                          <a:pt x="79" y="49"/>
                        </a:cubicBezTo>
                        <a:cubicBezTo>
                          <a:pt x="80" y="50"/>
                          <a:pt x="81" y="50"/>
                          <a:pt x="82" y="50"/>
                        </a:cubicBezTo>
                        <a:cubicBezTo>
                          <a:pt x="81" y="50"/>
                          <a:pt x="80" y="50"/>
                          <a:pt x="78" y="50"/>
                        </a:cubicBezTo>
                        <a:cubicBezTo>
                          <a:pt x="82" y="50"/>
                          <a:pt x="86" y="51"/>
                          <a:pt x="90" y="51"/>
                        </a:cubicBezTo>
                        <a:cubicBezTo>
                          <a:pt x="92" y="50"/>
                          <a:pt x="94" y="50"/>
                          <a:pt x="96" y="48"/>
                        </a:cubicBezTo>
                        <a:cubicBezTo>
                          <a:pt x="96" y="49"/>
                          <a:pt x="96" y="49"/>
                          <a:pt x="96" y="49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8"/>
                          <a:pt x="96" y="48"/>
                        </a:cubicBezTo>
                        <a:cubicBezTo>
                          <a:pt x="96" y="48"/>
                          <a:pt x="96" y="47"/>
                          <a:pt x="97" y="47"/>
                        </a:cubicBezTo>
                        <a:cubicBezTo>
                          <a:pt x="96" y="47"/>
                          <a:pt x="96" y="47"/>
                          <a:pt x="96" y="47"/>
                        </a:cubicBezTo>
                        <a:cubicBezTo>
                          <a:pt x="96" y="46"/>
                          <a:pt x="96" y="46"/>
                          <a:pt x="96" y="46"/>
                        </a:cubicBezTo>
                        <a:cubicBezTo>
                          <a:pt x="97" y="46"/>
                          <a:pt x="97" y="46"/>
                          <a:pt x="97" y="46"/>
                        </a:cubicBezTo>
                        <a:cubicBezTo>
                          <a:pt x="97" y="45"/>
                          <a:pt x="96" y="45"/>
                          <a:pt x="96" y="45"/>
                        </a:cubicBezTo>
                        <a:cubicBezTo>
                          <a:pt x="96" y="45"/>
                          <a:pt x="96" y="45"/>
                          <a:pt x="96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5" y="45"/>
                          <a:pt x="96" y="44"/>
                          <a:pt x="95" y="45"/>
                        </a:cubicBezTo>
                        <a:cubicBezTo>
                          <a:pt x="95" y="45"/>
                          <a:pt x="95" y="45"/>
                          <a:pt x="95" y="45"/>
                        </a:cubicBezTo>
                        <a:cubicBezTo>
                          <a:pt x="94" y="46"/>
                          <a:pt x="94" y="46"/>
                          <a:pt x="93" y="45"/>
                        </a:cubicBezTo>
                        <a:cubicBezTo>
                          <a:pt x="94" y="45"/>
                          <a:pt x="95" y="44"/>
                          <a:pt x="95" y="43"/>
                        </a:cubicBezTo>
                        <a:cubicBezTo>
                          <a:pt x="95" y="42"/>
                          <a:pt x="97" y="43"/>
                          <a:pt x="97" y="42"/>
                        </a:cubicBezTo>
                        <a:cubicBezTo>
                          <a:pt x="97" y="42"/>
                          <a:pt x="97" y="42"/>
                          <a:pt x="97" y="42"/>
                        </a:cubicBezTo>
                        <a:cubicBezTo>
                          <a:pt x="98" y="42"/>
                          <a:pt x="98" y="42"/>
                          <a:pt x="98" y="42"/>
                        </a:cubicBezTo>
                        <a:cubicBezTo>
                          <a:pt x="99" y="41"/>
                          <a:pt x="100" y="40"/>
                          <a:pt x="101" y="40"/>
                        </a:cubicBezTo>
                        <a:cubicBezTo>
                          <a:pt x="103" y="39"/>
                          <a:pt x="103" y="39"/>
                          <a:pt x="103" y="37"/>
                        </a:cubicBezTo>
                        <a:cubicBezTo>
                          <a:pt x="103" y="38"/>
                          <a:pt x="103" y="38"/>
                          <a:pt x="103" y="38"/>
                        </a:cubicBezTo>
                        <a:cubicBezTo>
                          <a:pt x="104" y="37"/>
                          <a:pt x="103" y="37"/>
                          <a:pt x="104" y="37"/>
                        </a:cubicBezTo>
                        <a:cubicBezTo>
                          <a:pt x="103" y="35"/>
                          <a:pt x="105" y="34"/>
                          <a:pt x="105" y="33"/>
                        </a:cubicBezTo>
                        <a:cubicBezTo>
                          <a:pt x="107" y="34"/>
                          <a:pt x="104" y="34"/>
                          <a:pt x="105" y="36"/>
                        </a:cubicBezTo>
                        <a:cubicBezTo>
                          <a:pt x="105" y="36"/>
                          <a:pt x="105" y="36"/>
                          <a:pt x="105" y="36"/>
                        </a:cubicBezTo>
                        <a:cubicBezTo>
                          <a:pt x="105" y="35"/>
                          <a:pt x="105" y="35"/>
                          <a:pt x="105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5"/>
                          <a:pt x="106" y="35"/>
                          <a:pt x="106" y="35"/>
                        </a:cubicBezTo>
                        <a:cubicBezTo>
                          <a:pt x="106" y="34"/>
                          <a:pt x="106" y="34"/>
                          <a:pt x="106" y="34"/>
                        </a:cubicBezTo>
                        <a:cubicBezTo>
                          <a:pt x="106" y="34"/>
                          <a:pt x="106" y="33"/>
                          <a:pt x="107" y="33"/>
                        </a:cubicBezTo>
                        <a:cubicBezTo>
                          <a:pt x="107" y="33"/>
                          <a:pt x="107" y="33"/>
                          <a:pt x="107" y="33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7" y="34"/>
                          <a:pt x="107" y="34"/>
                          <a:pt x="107" y="34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7" y="35"/>
                          <a:pt x="107" y="35"/>
                          <a:pt x="107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8" y="35"/>
                        </a:cubicBezTo>
                        <a:cubicBezTo>
                          <a:pt x="108" y="35"/>
                          <a:pt x="108" y="35"/>
                          <a:pt x="109" y="34"/>
                        </a:cubicBezTo>
                        <a:cubicBezTo>
                          <a:pt x="109" y="35"/>
                          <a:pt x="109" y="35"/>
                          <a:pt x="109" y="35"/>
                        </a:cubicBezTo>
                        <a:cubicBezTo>
                          <a:pt x="109" y="35"/>
                          <a:pt x="108" y="36"/>
                          <a:pt x="108" y="36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7" y="37"/>
                          <a:pt x="107" y="37"/>
                          <a:pt x="107" y="37"/>
                        </a:cubicBezTo>
                        <a:cubicBezTo>
                          <a:pt x="108" y="36"/>
                          <a:pt x="108" y="36"/>
                          <a:pt x="108" y="36"/>
                        </a:cubicBezTo>
                        <a:cubicBezTo>
                          <a:pt x="108" y="37"/>
                          <a:pt x="108" y="37"/>
                          <a:pt x="108" y="37"/>
                        </a:cubicBezTo>
                        <a:cubicBezTo>
                          <a:pt x="108" y="36"/>
                          <a:pt x="109" y="37"/>
                          <a:pt x="109" y="36"/>
                        </a:cubicBezTo>
                        <a:cubicBezTo>
                          <a:pt x="109" y="35"/>
                          <a:pt x="111" y="36"/>
                          <a:pt x="111" y="34"/>
                        </a:cubicBezTo>
                        <a:cubicBezTo>
                          <a:pt x="114" y="31"/>
                          <a:pt x="118" y="30"/>
                          <a:pt x="121" y="27"/>
                        </a:cubicBezTo>
                        <a:cubicBezTo>
                          <a:pt x="121" y="27"/>
                          <a:pt x="121" y="27"/>
                          <a:pt x="121" y="27"/>
                        </a:cubicBezTo>
                        <a:cubicBezTo>
                          <a:pt x="127" y="23"/>
                          <a:pt x="135" y="21"/>
                          <a:pt x="143" y="23"/>
                        </a:cubicBezTo>
                        <a:cubicBezTo>
                          <a:pt x="143" y="22"/>
                          <a:pt x="143" y="22"/>
                          <a:pt x="143" y="22"/>
                        </a:cubicBezTo>
                        <a:cubicBezTo>
                          <a:pt x="143" y="22"/>
                          <a:pt x="143" y="22"/>
                          <a:pt x="144" y="22"/>
                        </a:cubicBezTo>
                        <a:cubicBezTo>
                          <a:pt x="143" y="22"/>
                          <a:pt x="143" y="21"/>
                          <a:pt x="142" y="21"/>
                        </a:cubicBezTo>
                        <a:cubicBezTo>
                          <a:pt x="143" y="21"/>
                          <a:pt x="145" y="21"/>
                          <a:pt x="146" y="21"/>
                        </a:cubicBezTo>
                        <a:cubicBezTo>
                          <a:pt x="145" y="21"/>
                          <a:pt x="145" y="21"/>
                          <a:pt x="145" y="21"/>
                        </a:cubicBezTo>
                        <a:cubicBezTo>
                          <a:pt x="144" y="21"/>
                          <a:pt x="143" y="21"/>
                          <a:pt x="143" y="20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3" y="20"/>
                          <a:pt x="143" y="20"/>
                          <a:pt x="143" y="19"/>
                        </a:cubicBezTo>
                        <a:cubicBezTo>
                          <a:pt x="143" y="20"/>
                          <a:pt x="143" y="20"/>
                          <a:pt x="143" y="20"/>
                        </a:cubicBezTo>
                        <a:cubicBezTo>
                          <a:pt x="142" y="20"/>
                          <a:pt x="141" y="20"/>
                          <a:pt x="141" y="20"/>
                        </a:cubicBezTo>
                        <a:cubicBezTo>
                          <a:pt x="140" y="20"/>
                          <a:pt x="140" y="18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8"/>
                          <a:pt x="140" y="18"/>
                          <a:pt x="140" y="18"/>
                        </a:cubicBezTo>
                        <a:cubicBezTo>
                          <a:pt x="139" y="17"/>
                          <a:pt x="139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8"/>
                          <a:pt x="138" y="18"/>
                          <a:pt x="138" y="18"/>
                        </a:cubicBezTo>
                        <a:cubicBezTo>
                          <a:pt x="138" y="17"/>
                          <a:pt x="138" y="17"/>
                          <a:pt x="138" y="16"/>
                        </a:cubicBezTo>
                        <a:cubicBezTo>
                          <a:pt x="139" y="17"/>
                          <a:pt x="139" y="16"/>
                          <a:pt x="140" y="17"/>
                        </a:cubicBezTo>
                        <a:cubicBezTo>
                          <a:pt x="140" y="16"/>
                          <a:pt x="141" y="17"/>
                          <a:pt x="141" y="16"/>
                        </a:cubicBezTo>
                        <a:cubicBezTo>
                          <a:pt x="140" y="16"/>
                          <a:pt x="139" y="16"/>
                          <a:pt x="138" y="16"/>
                        </a:cubicBezTo>
                        <a:cubicBezTo>
                          <a:pt x="138" y="16"/>
                          <a:pt x="137" y="16"/>
                          <a:pt x="137" y="16"/>
                        </a:cubicBezTo>
                        <a:cubicBezTo>
                          <a:pt x="137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6"/>
                          <a:pt x="136" y="16"/>
                        </a:cubicBezTo>
                        <a:cubicBezTo>
                          <a:pt x="136" y="16"/>
                          <a:pt x="136" y="15"/>
                          <a:pt x="136" y="15"/>
                        </a:cubicBezTo>
                        <a:cubicBezTo>
                          <a:pt x="136" y="15"/>
                          <a:pt x="136" y="15"/>
                          <a:pt x="136" y="15"/>
                        </a:cubicBezTo>
                        <a:cubicBezTo>
                          <a:pt x="135" y="15"/>
                          <a:pt x="135" y="15"/>
                          <a:pt x="135" y="15"/>
                        </a:cubicBezTo>
                        <a:cubicBezTo>
                          <a:pt x="136" y="16"/>
                          <a:pt x="134" y="16"/>
                          <a:pt x="136" y="17"/>
                        </a:cubicBezTo>
                        <a:cubicBezTo>
                          <a:pt x="135" y="17"/>
                          <a:pt x="135" y="17"/>
                          <a:pt x="134" y="17"/>
                        </a:cubicBezTo>
                        <a:cubicBezTo>
                          <a:pt x="134" y="17"/>
                          <a:pt x="134" y="16"/>
                          <a:pt x="135" y="16"/>
                        </a:cubicBezTo>
                        <a:cubicBezTo>
                          <a:pt x="135" y="16"/>
                          <a:pt x="135" y="16"/>
                          <a:pt x="135" y="16"/>
                        </a:cubicBezTo>
                        <a:cubicBezTo>
                          <a:pt x="134" y="16"/>
                          <a:pt x="133" y="15"/>
                          <a:pt x="132" y="15"/>
                        </a:cubicBezTo>
                        <a:cubicBezTo>
                          <a:pt x="133" y="14"/>
                          <a:pt x="133" y="15"/>
                          <a:pt x="133" y="14"/>
                        </a:cubicBezTo>
                        <a:cubicBezTo>
                          <a:pt x="133" y="14"/>
                          <a:pt x="133" y="14"/>
                          <a:pt x="133" y="14"/>
                        </a:cubicBezTo>
                        <a:cubicBezTo>
                          <a:pt x="132" y="14"/>
                          <a:pt x="131" y="13"/>
                          <a:pt x="130" y="14"/>
                        </a:cubicBezTo>
                        <a:cubicBezTo>
                          <a:pt x="130" y="14"/>
                          <a:pt x="130" y="14"/>
                          <a:pt x="130" y="14"/>
                        </a:cubicBezTo>
                        <a:cubicBezTo>
                          <a:pt x="130" y="14"/>
                          <a:pt x="129" y="13"/>
                          <a:pt x="129" y="14"/>
                        </a:cubicBezTo>
                        <a:cubicBezTo>
                          <a:pt x="128" y="13"/>
                          <a:pt x="128" y="15"/>
                          <a:pt x="126" y="14"/>
                        </a:cubicBezTo>
                        <a:cubicBezTo>
                          <a:pt x="125" y="15"/>
                          <a:pt x="124" y="14"/>
                          <a:pt x="122" y="15"/>
                        </a:cubicBezTo>
                        <a:cubicBezTo>
                          <a:pt x="123" y="15"/>
                          <a:pt x="123" y="15"/>
                          <a:pt x="123" y="15"/>
                        </a:cubicBezTo>
                        <a:cubicBezTo>
                          <a:pt x="122" y="16"/>
                          <a:pt x="122" y="16"/>
                          <a:pt x="122" y="16"/>
                        </a:cubicBezTo>
                        <a:cubicBezTo>
                          <a:pt x="122" y="15"/>
                          <a:pt x="121" y="16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5"/>
                        </a:cubicBezTo>
                        <a:cubicBezTo>
                          <a:pt x="121" y="15"/>
                          <a:pt x="121" y="15"/>
                          <a:pt x="121" y="16"/>
                        </a:cubicBezTo>
                        <a:cubicBezTo>
                          <a:pt x="121" y="16"/>
                          <a:pt x="121" y="16"/>
                          <a:pt x="121" y="16"/>
                        </a:cubicBezTo>
                        <a:cubicBezTo>
                          <a:pt x="120" y="16"/>
                          <a:pt x="120" y="16"/>
                          <a:pt x="120" y="15"/>
                        </a:cubicBezTo>
                        <a:cubicBezTo>
                          <a:pt x="118" y="16"/>
                          <a:pt x="117" y="16"/>
                          <a:pt x="116" y="17"/>
                        </a:cubicBezTo>
                        <a:cubicBezTo>
                          <a:pt x="113" y="18"/>
                          <a:pt x="110" y="20"/>
                          <a:pt x="108" y="22"/>
                        </a:cubicBezTo>
                        <a:cubicBezTo>
                          <a:pt x="106" y="23"/>
                          <a:pt x="106" y="24"/>
                          <a:pt x="105" y="24"/>
                        </a:cubicBezTo>
                        <a:cubicBezTo>
                          <a:pt x="105" y="25"/>
                          <a:pt x="105" y="25"/>
                          <a:pt x="105" y="25"/>
                        </a:cubicBezTo>
                        <a:cubicBezTo>
                          <a:pt x="104" y="26"/>
                          <a:pt x="102" y="27"/>
                          <a:pt x="101" y="28"/>
                        </a:cubicBezTo>
                        <a:cubicBezTo>
                          <a:pt x="101" y="29"/>
                          <a:pt x="100" y="30"/>
                          <a:pt x="100" y="31"/>
                        </a:cubicBezTo>
                        <a:cubicBezTo>
                          <a:pt x="100" y="30"/>
                          <a:pt x="100" y="30"/>
                          <a:pt x="100" y="30"/>
                        </a:cubicBezTo>
                        <a:cubicBezTo>
                          <a:pt x="100" y="30"/>
                          <a:pt x="101" y="31"/>
                          <a:pt x="101" y="31"/>
                        </a:cubicBezTo>
                        <a:cubicBezTo>
                          <a:pt x="101" y="31"/>
                          <a:pt x="101" y="31"/>
                          <a:pt x="101" y="31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30"/>
                          <a:pt x="101" y="30"/>
                        </a:cubicBezTo>
                        <a:cubicBezTo>
                          <a:pt x="101" y="30"/>
                          <a:pt x="101" y="29"/>
                          <a:pt x="101" y="29"/>
                        </a:cubicBezTo>
                        <a:cubicBezTo>
                          <a:pt x="101" y="29"/>
                          <a:pt x="102" y="29"/>
                          <a:pt x="102" y="30"/>
                        </a:cubicBezTo>
                        <a:cubicBezTo>
                          <a:pt x="102" y="30"/>
                          <a:pt x="102" y="30"/>
                          <a:pt x="101" y="30"/>
                        </a:cubicBezTo>
                        <a:cubicBezTo>
                          <a:pt x="102" y="31"/>
                          <a:pt x="101" y="31"/>
                          <a:pt x="101" y="32"/>
                        </a:cubicBezTo>
                        <a:cubicBezTo>
                          <a:pt x="101" y="32"/>
                          <a:pt x="101" y="32"/>
                          <a:pt x="101" y="32"/>
                        </a:cubicBezTo>
                        <a:cubicBezTo>
                          <a:pt x="102" y="32"/>
                          <a:pt x="102" y="31"/>
                          <a:pt x="102" y="30"/>
                        </a:cubicBezTo>
                        <a:cubicBezTo>
                          <a:pt x="103" y="30"/>
                          <a:pt x="104" y="29"/>
                          <a:pt x="105" y="29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4" y="30"/>
                          <a:pt x="104" y="30"/>
                          <a:pt x="104" y="30"/>
                        </a:cubicBezTo>
                        <a:cubicBezTo>
                          <a:pt x="101" y="34"/>
                          <a:pt x="101" y="34"/>
                          <a:pt x="101" y="34"/>
                        </a:cubicBezTo>
                        <a:cubicBezTo>
                          <a:pt x="100" y="33"/>
                          <a:pt x="101" y="33"/>
                          <a:pt x="101" y="32"/>
                        </a:cubicBezTo>
                        <a:cubicBezTo>
                          <a:pt x="100" y="34"/>
                          <a:pt x="100" y="34"/>
                          <a:pt x="100" y="34"/>
                        </a:cubicBezTo>
                        <a:cubicBezTo>
                          <a:pt x="99" y="33"/>
                          <a:pt x="100" y="33"/>
                          <a:pt x="100" y="32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100" y="32"/>
                          <a:pt x="101" y="31"/>
                          <a:pt x="100" y="31"/>
                        </a:cubicBezTo>
                        <a:cubicBezTo>
                          <a:pt x="100" y="32"/>
                          <a:pt x="100" y="32"/>
                          <a:pt x="100" y="32"/>
                        </a:cubicBezTo>
                        <a:cubicBezTo>
                          <a:pt x="99" y="32"/>
                          <a:pt x="100" y="31"/>
                          <a:pt x="100" y="31"/>
                        </a:cubicBezTo>
                        <a:cubicBezTo>
                          <a:pt x="99" y="31"/>
                          <a:pt x="99" y="31"/>
                          <a:pt x="99" y="31"/>
                        </a:cubicBezTo>
                        <a:cubicBezTo>
                          <a:pt x="97" y="34"/>
                          <a:pt x="93" y="36"/>
                          <a:pt x="91" y="38"/>
                        </a:cubicBezTo>
                        <a:cubicBezTo>
                          <a:pt x="90" y="37"/>
                          <a:pt x="91" y="35"/>
                          <a:pt x="90" y="34"/>
                        </a:cubicBezTo>
                        <a:cubicBezTo>
                          <a:pt x="88" y="32"/>
                          <a:pt x="86" y="30"/>
                          <a:pt x="85" y="28"/>
                        </a:cubicBezTo>
                        <a:cubicBezTo>
                          <a:pt x="84" y="27"/>
                          <a:pt x="82" y="27"/>
                          <a:pt x="83" y="26"/>
                        </a:cubicBezTo>
                        <a:cubicBezTo>
                          <a:pt x="86" y="25"/>
                          <a:pt x="88" y="26"/>
                          <a:pt x="90" y="26"/>
                        </a:cubicBezTo>
                        <a:cubicBezTo>
                          <a:pt x="90" y="25"/>
                          <a:pt x="91" y="25"/>
                          <a:pt x="91" y="25"/>
                        </a:cubicBezTo>
                        <a:cubicBezTo>
                          <a:pt x="92" y="25"/>
                          <a:pt x="92" y="26"/>
                          <a:pt x="92" y="26"/>
                        </a:cubicBezTo>
                        <a:cubicBezTo>
                          <a:pt x="92" y="26"/>
                          <a:pt x="93" y="26"/>
                          <a:pt x="93" y="26"/>
                        </a:cubicBezTo>
                        <a:cubicBezTo>
                          <a:pt x="94" y="27"/>
                          <a:pt x="94" y="26"/>
                          <a:pt x="95" y="26"/>
                        </a:cubicBezTo>
                        <a:cubicBezTo>
                          <a:pt x="95" y="26"/>
                          <a:pt x="96" y="26"/>
                          <a:pt x="95" y="26"/>
                        </a:cubicBezTo>
                        <a:cubicBezTo>
                          <a:pt x="96" y="27"/>
                          <a:pt x="96" y="27"/>
                          <a:pt x="96" y="26"/>
                        </a:cubicBezTo>
                        <a:cubicBezTo>
                          <a:pt x="97" y="26"/>
                          <a:pt x="97" y="27"/>
                          <a:pt x="98" y="27"/>
                        </a:cubicBezTo>
                        <a:cubicBezTo>
                          <a:pt x="99" y="26"/>
                          <a:pt x="97" y="26"/>
                          <a:pt x="96" y="25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6" y="24"/>
                          <a:pt x="96" y="24"/>
                          <a:pt x="96" y="24"/>
                        </a:cubicBezTo>
                        <a:cubicBezTo>
                          <a:pt x="95" y="23"/>
                          <a:pt x="94" y="23"/>
                          <a:pt x="95" y="23"/>
                        </a:cubicBezTo>
                        <a:cubicBezTo>
                          <a:pt x="94" y="23"/>
                          <a:pt x="93" y="22"/>
                          <a:pt x="93" y="22"/>
                        </a:cubicBezTo>
                        <a:cubicBezTo>
                          <a:pt x="90" y="21"/>
                          <a:pt x="88" y="22"/>
                          <a:pt x="86" y="21"/>
                        </a:cubicBezTo>
                        <a:cubicBezTo>
                          <a:pt x="86" y="21"/>
                          <a:pt x="85" y="21"/>
                          <a:pt x="85" y="21"/>
                        </a:cubicBezTo>
                        <a:cubicBezTo>
                          <a:pt x="85" y="21"/>
                          <a:pt x="85" y="20"/>
                          <a:pt x="85" y="21"/>
                        </a:cubicBezTo>
                        <a:cubicBezTo>
                          <a:pt x="86" y="20"/>
                          <a:pt x="84" y="20"/>
                          <a:pt x="85" y="21"/>
                        </a:cubicBezTo>
                        <a:cubicBezTo>
                          <a:pt x="84" y="20"/>
                          <a:pt x="84" y="20"/>
                          <a:pt x="84" y="20"/>
                        </a:cubicBezTo>
                        <a:cubicBezTo>
                          <a:pt x="82" y="20"/>
                          <a:pt x="80" y="19"/>
                          <a:pt x="79" y="20"/>
                        </a:cubicBezTo>
                        <a:cubicBezTo>
                          <a:pt x="77" y="21"/>
                          <a:pt x="75" y="21"/>
                          <a:pt x="73" y="21"/>
                        </a:cubicBezTo>
                        <a:cubicBezTo>
                          <a:pt x="74" y="21"/>
                          <a:pt x="74" y="21"/>
                          <a:pt x="74" y="21"/>
                        </a:cubicBezTo>
                        <a:cubicBezTo>
                          <a:pt x="72" y="22"/>
                          <a:pt x="71" y="22"/>
                          <a:pt x="69" y="22"/>
                        </a:cubicBezTo>
                        <a:cubicBezTo>
                          <a:pt x="69" y="23"/>
                          <a:pt x="69" y="23"/>
                          <a:pt x="69" y="23"/>
                        </a:cubicBezTo>
                        <a:cubicBezTo>
                          <a:pt x="69" y="22"/>
                          <a:pt x="69" y="24"/>
                          <a:pt x="68" y="23"/>
                        </a:cubicBezTo>
                        <a:cubicBezTo>
                          <a:pt x="66" y="22"/>
                          <a:pt x="68" y="21"/>
                          <a:pt x="69" y="20"/>
                        </a:cubicBezTo>
                        <a:cubicBezTo>
                          <a:pt x="72" y="17"/>
                          <a:pt x="77" y="12"/>
                          <a:pt x="83" y="13"/>
                        </a:cubicBezTo>
                        <a:cubicBezTo>
                          <a:pt x="83" y="13"/>
                          <a:pt x="83" y="13"/>
                          <a:pt x="83" y="13"/>
                        </a:cubicBezTo>
                        <a:cubicBezTo>
                          <a:pt x="84" y="13"/>
                          <a:pt x="88" y="13"/>
                          <a:pt x="90" y="12"/>
                        </a:cubicBezTo>
                        <a:cubicBezTo>
                          <a:pt x="90" y="13"/>
                          <a:pt x="92" y="12"/>
                          <a:pt x="91" y="13"/>
                        </a:cubicBezTo>
                        <a:cubicBezTo>
                          <a:pt x="95" y="13"/>
                          <a:pt x="95" y="13"/>
                          <a:pt x="95" y="13"/>
                        </a:cubicBezTo>
                        <a:cubicBezTo>
                          <a:pt x="92" y="13"/>
                          <a:pt x="92" y="13"/>
                          <a:pt x="92" y="13"/>
                        </a:cubicBezTo>
                        <a:cubicBezTo>
                          <a:pt x="93" y="12"/>
                          <a:pt x="96" y="13"/>
                          <a:pt x="96" y="12"/>
                        </a:cubicBezTo>
                        <a:cubicBezTo>
                          <a:pt x="96" y="12"/>
                          <a:pt x="96" y="13"/>
                          <a:pt x="97" y="13"/>
                        </a:cubicBezTo>
                        <a:cubicBezTo>
                          <a:pt x="97" y="13"/>
                          <a:pt x="98" y="13"/>
                          <a:pt x="98" y="13"/>
                        </a:cubicBezTo>
                        <a:cubicBezTo>
                          <a:pt x="99" y="13"/>
                          <a:pt x="99" y="13"/>
                          <a:pt x="99" y="13"/>
                        </a:cubicBezTo>
                        <a:cubicBezTo>
                          <a:pt x="99" y="12"/>
                          <a:pt x="100" y="13"/>
                          <a:pt x="100" y="13"/>
                        </a:cubicBezTo>
                        <a:cubicBezTo>
                          <a:pt x="100" y="12"/>
                          <a:pt x="100" y="12"/>
                          <a:pt x="100" y="12"/>
                        </a:cubicBezTo>
                        <a:cubicBezTo>
                          <a:pt x="101" y="12"/>
                          <a:pt x="102" y="13"/>
                          <a:pt x="104" y="13"/>
                        </a:cubicBezTo>
                        <a:cubicBezTo>
                          <a:pt x="101" y="12"/>
                          <a:pt x="99" y="11"/>
                          <a:pt x="97" y="11"/>
                        </a:cubicBezTo>
                        <a:cubicBezTo>
                          <a:pt x="97" y="11"/>
                          <a:pt x="97" y="11"/>
                          <a:pt x="96" y="10"/>
                        </a:cubicBezTo>
                        <a:cubicBezTo>
                          <a:pt x="97" y="10"/>
                          <a:pt x="97" y="10"/>
                          <a:pt x="97" y="10"/>
                        </a:cubicBezTo>
                        <a:cubicBezTo>
                          <a:pt x="95" y="10"/>
                          <a:pt x="95" y="10"/>
                          <a:pt x="95" y="10"/>
                        </a:cubicBezTo>
                        <a:cubicBezTo>
                          <a:pt x="94" y="9"/>
                          <a:pt x="93" y="10"/>
                          <a:pt x="93" y="9"/>
                        </a:cubicBezTo>
                        <a:cubicBezTo>
                          <a:pt x="88" y="9"/>
                          <a:pt x="88" y="9"/>
                          <a:pt x="88" y="9"/>
                        </a:cubicBezTo>
                        <a:cubicBezTo>
                          <a:pt x="86" y="8"/>
                          <a:pt x="84" y="8"/>
                          <a:pt x="82" y="8"/>
                        </a:cubicBezTo>
                        <a:cubicBezTo>
                          <a:pt x="81" y="7"/>
                          <a:pt x="80" y="8"/>
                          <a:pt x="80" y="7"/>
                        </a:cubicBezTo>
                        <a:cubicBezTo>
                          <a:pt x="80" y="7"/>
                          <a:pt x="79" y="6"/>
                          <a:pt x="79" y="7"/>
                        </a:cubicBezTo>
                        <a:cubicBezTo>
                          <a:pt x="78" y="7"/>
                          <a:pt x="77" y="7"/>
                          <a:pt x="77" y="7"/>
                        </a:cubicBezTo>
                        <a:cubicBezTo>
                          <a:pt x="77" y="7"/>
                          <a:pt x="77" y="7"/>
                          <a:pt x="77" y="7"/>
                        </a:cubicBezTo>
                        <a:cubicBezTo>
                          <a:pt x="77" y="7"/>
                          <a:pt x="77" y="8"/>
                          <a:pt x="77" y="8"/>
                        </a:cubicBezTo>
                        <a:cubicBezTo>
                          <a:pt x="76" y="8"/>
                          <a:pt x="76" y="7"/>
                          <a:pt x="76" y="7"/>
                        </a:cubicBezTo>
                        <a:cubicBezTo>
                          <a:pt x="76" y="7"/>
                          <a:pt x="76" y="7"/>
                          <a:pt x="76" y="7"/>
                        </a:cubicBezTo>
                        <a:cubicBezTo>
                          <a:pt x="76" y="7"/>
                          <a:pt x="75" y="8"/>
                          <a:pt x="75" y="7"/>
                        </a:cubicBezTo>
                        <a:cubicBezTo>
                          <a:pt x="74" y="8"/>
                          <a:pt x="73" y="7"/>
                          <a:pt x="73" y="8"/>
                        </a:cubicBezTo>
                        <a:cubicBezTo>
                          <a:pt x="71" y="7"/>
                          <a:pt x="70" y="9"/>
                          <a:pt x="69" y="8"/>
                        </a:cubicBezTo>
                        <a:cubicBezTo>
                          <a:pt x="68" y="9"/>
                          <a:pt x="66" y="10"/>
                          <a:pt x="66" y="10"/>
                        </a:cubicBezTo>
                        <a:cubicBezTo>
                          <a:pt x="64" y="10"/>
                          <a:pt x="63" y="12"/>
                          <a:pt x="61" y="12"/>
                        </a:cubicBezTo>
                        <a:cubicBezTo>
                          <a:pt x="61" y="12"/>
                          <a:pt x="63" y="11"/>
                          <a:pt x="63" y="10"/>
                        </a:cubicBezTo>
                        <a:cubicBezTo>
                          <a:pt x="62" y="11"/>
                          <a:pt x="62" y="12"/>
                          <a:pt x="61" y="12"/>
                        </a:cubicBezTo>
                        <a:cubicBezTo>
                          <a:pt x="60" y="12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1"/>
                          <a:pt x="60" y="11"/>
                          <a:pt x="60" y="11"/>
                        </a:cubicBezTo>
                        <a:cubicBezTo>
                          <a:pt x="60" y="12"/>
                          <a:pt x="60" y="12"/>
                          <a:pt x="60" y="12"/>
                        </a:cubicBezTo>
                        <a:cubicBezTo>
                          <a:pt x="60" y="13"/>
                          <a:pt x="60" y="13"/>
                          <a:pt x="59" y="13"/>
                        </a:cubicBezTo>
                        <a:cubicBezTo>
                          <a:pt x="59" y="12"/>
                          <a:pt x="59" y="11"/>
                          <a:pt x="59" y="10"/>
                        </a:cubicBezTo>
                        <a:cubicBezTo>
                          <a:pt x="58" y="9"/>
                          <a:pt x="58" y="6"/>
                          <a:pt x="56" y="5"/>
                        </a:cubicBezTo>
                        <a:cubicBezTo>
                          <a:pt x="55" y="1"/>
                          <a:pt x="52" y="2"/>
                          <a:pt x="49" y="1"/>
                        </a:cubicBezTo>
                        <a:cubicBezTo>
                          <a:pt x="50" y="0"/>
                          <a:pt x="50" y="0"/>
                          <a:pt x="50" y="0"/>
                        </a:cubicBezTo>
                        <a:cubicBezTo>
                          <a:pt x="48" y="0"/>
                          <a:pt x="46" y="0"/>
                          <a:pt x="44" y="0"/>
                        </a:cubicBezTo>
                        <a:cubicBezTo>
                          <a:pt x="39" y="1"/>
                          <a:pt x="35" y="1"/>
                          <a:pt x="32" y="4"/>
                        </a:cubicBezTo>
                        <a:cubicBezTo>
                          <a:pt x="28" y="6"/>
                          <a:pt x="28" y="10"/>
                          <a:pt x="28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4"/>
                          <a:pt x="27" y="14"/>
                          <a:pt x="27" y="14"/>
                        </a:cubicBezTo>
                        <a:cubicBezTo>
                          <a:pt x="27" y="15"/>
                          <a:pt x="26" y="15"/>
                          <a:pt x="25" y="15"/>
                        </a:cubicBezTo>
                        <a:cubicBezTo>
                          <a:pt x="23" y="16"/>
                          <a:pt x="20" y="16"/>
                          <a:pt x="18" y="18"/>
                        </a:cubicBezTo>
                        <a:cubicBezTo>
                          <a:pt x="16" y="18"/>
                          <a:pt x="16" y="21"/>
                          <a:pt x="14" y="20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4" y="21"/>
                          <a:pt x="14" y="21"/>
                          <a:pt x="14" y="21"/>
                        </a:cubicBezTo>
                        <a:cubicBezTo>
                          <a:pt x="15" y="21"/>
                          <a:pt x="15" y="21"/>
                          <a:pt x="15" y="21"/>
                        </a:cubicBezTo>
                        <a:cubicBezTo>
                          <a:pt x="16" y="20"/>
                          <a:pt x="16" y="20"/>
                          <a:pt x="16" y="20"/>
                        </a:cubicBezTo>
                        <a:cubicBezTo>
                          <a:pt x="16" y="21"/>
                          <a:pt x="15" y="22"/>
                          <a:pt x="15" y="23"/>
                        </a:cubicBezTo>
                        <a:cubicBezTo>
                          <a:pt x="15" y="23"/>
                          <a:pt x="15" y="23"/>
                          <a:pt x="15" y="23"/>
                        </a:cubicBezTo>
                        <a:cubicBezTo>
                          <a:pt x="14" y="24"/>
                          <a:pt x="14" y="24"/>
                          <a:pt x="14" y="24"/>
                        </a:cubicBezTo>
                        <a:cubicBezTo>
                          <a:pt x="14" y="23"/>
                          <a:pt x="15" y="22"/>
                          <a:pt x="15" y="22"/>
                        </a:cubicBezTo>
                        <a:cubicBezTo>
                          <a:pt x="14" y="22"/>
                          <a:pt x="14" y="24"/>
                          <a:pt x="14" y="25"/>
                        </a:cubicBezTo>
                        <a:cubicBezTo>
                          <a:pt x="13" y="25"/>
                          <a:pt x="13" y="24"/>
                          <a:pt x="13" y="25"/>
                        </a:cubicBezTo>
                        <a:cubicBezTo>
                          <a:pt x="13" y="25"/>
                          <a:pt x="12" y="25"/>
                          <a:pt x="13" y="25"/>
                        </a:cubicBezTo>
                        <a:cubicBezTo>
                          <a:pt x="13" y="25"/>
                          <a:pt x="13" y="25"/>
                          <a:pt x="13" y="25"/>
                        </a:cubicBezTo>
                        <a:cubicBezTo>
                          <a:pt x="14" y="25"/>
                          <a:pt x="14" y="25"/>
                          <a:pt x="14" y="25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6"/>
                          <a:pt x="13" y="26"/>
                        </a:cubicBezTo>
                        <a:cubicBezTo>
                          <a:pt x="13" y="26"/>
                          <a:pt x="13" y="27"/>
                          <a:pt x="12" y="27"/>
                        </a:cubicBezTo>
                        <a:cubicBezTo>
                          <a:pt x="13" y="27"/>
                          <a:pt x="12" y="27"/>
                          <a:pt x="12" y="28"/>
                        </a:cubicBezTo>
                        <a:cubicBezTo>
                          <a:pt x="13" y="28"/>
                          <a:pt x="13" y="28"/>
                          <a:pt x="13" y="28"/>
                        </a:cubicBezTo>
                        <a:cubicBezTo>
                          <a:pt x="13" y="29"/>
                          <a:pt x="13" y="29"/>
                          <a:pt x="13" y="29"/>
                        </a:cubicBezTo>
                        <a:cubicBezTo>
                          <a:pt x="12" y="29"/>
                          <a:pt x="12" y="29"/>
                          <a:pt x="12" y="28"/>
                        </a:cubicBezTo>
                        <a:cubicBezTo>
                          <a:pt x="12" y="31"/>
                          <a:pt x="12" y="31"/>
                          <a:pt x="12" y="31"/>
                        </a:cubicBezTo>
                        <a:cubicBezTo>
                          <a:pt x="14" y="33"/>
                          <a:pt x="14" y="36"/>
                          <a:pt x="17" y="38"/>
                        </a:cubicBezTo>
                        <a:cubicBezTo>
                          <a:pt x="15" y="38"/>
                          <a:pt x="13" y="39"/>
                          <a:pt x="11" y="40"/>
                        </a:cubicBezTo>
                        <a:cubicBezTo>
                          <a:pt x="11" y="41"/>
                          <a:pt x="11" y="41"/>
                          <a:pt x="11" y="41"/>
                        </a:cubicBezTo>
                        <a:cubicBezTo>
                          <a:pt x="4" y="43"/>
                          <a:pt x="6" y="51"/>
                          <a:pt x="3" y="56"/>
                        </a:cubicBezTo>
                        <a:cubicBezTo>
                          <a:pt x="3" y="55"/>
                          <a:pt x="3" y="55"/>
                          <a:pt x="3" y="55"/>
                        </a:cubicBezTo>
                        <a:cubicBezTo>
                          <a:pt x="3" y="55"/>
                          <a:pt x="3" y="55"/>
                          <a:pt x="2" y="55"/>
                        </a:cubicBezTo>
                        <a:cubicBezTo>
                          <a:pt x="2" y="57"/>
                          <a:pt x="2" y="59"/>
                          <a:pt x="2" y="60"/>
                        </a:cubicBezTo>
                        <a:cubicBezTo>
                          <a:pt x="2" y="62"/>
                          <a:pt x="2" y="63"/>
                          <a:pt x="2" y="65"/>
                        </a:cubicBezTo>
                        <a:cubicBezTo>
                          <a:pt x="2" y="65"/>
                          <a:pt x="2" y="64"/>
                          <a:pt x="2" y="64"/>
                        </a:cubicBezTo>
                        <a:cubicBezTo>
                          <a:pt x="2" y="64"/>
                          <a:pt x="2" y="64"/>
                          <a:pt x="2" y="64"/>
                        </a:cubicBezTo>
                        <a:cubicBezTo>
                          <a:pt x="2" y="66"/>
                          <a:pt x="2" y="66"/>
                          <a:pt x="2" y="66"/>
                        </a:cubicBezTo>
                        <a:cubicBezTo>
                          <a:pt x="1" y="65"/>
                          <a:pt x="1" y="63"/>
                          <a:pt x="1" y="61"/>
                        </a:cubicBezTo>
                        <a:cubicBezTo>
                          <a:pt x="1" y="61"/>
                          <a:pt x="1" y="61"/>
                          <a:pt x="1" y="61"/>
                        </a:cubicBezTo>
                        <a:cubicBezTo>
                          <a:pt x="1" y="53"/>
                          <a:pt x="2" y="45"/>
                          <a:pt x="9" y="39"/>
                        </a:cubicBezTo>
                        <a:cubicBezTo>
                          <a:pt x="10" y="39"/>
                          <a:pt x="12" y="38"/>
                          <a:pt x="12" y="37"/>
                        </a:cubicBezTo>
                        <a:cubicBezTo>
                          <a:pt x="7" y="38"/>
                          <a:pt x="5" y="42"/>
                          <a:pt x="3" y="45"/>
                        </a:cubicBezTo>
                        <a:cubicBezTo>
                          <a:pt x="2" y="48"/>
                          <a:pt x="1" y="51"/>
                          <a:pt x="1" y="53"/>
                        </a:cubicBezTo>
                        <a:cubicBezTo>
                          <a:pt x="0" y="53"/>
                          <a:pt x="1" y="53"/>
                          <a:pt x="0" y="53"/>
                        </a:cubicBezTo>
                        <a:cubicBezTo>
                          <a:pt x="1" y="53"/>
                          <a:pt x="1" y="53"/>
                          <a:pt x="1" y="53"/>
                        </a:cubicBezTo>
                        <a:cubicBezTo>
                          <a:pt x="0" y="58"/>
                          <a:pt x="0" y="62"/>
                          <a:pt x="0" y="66"/>
                        </a:cubicBezTo>
                        <a:cubicBezTo>
                          <a:pt x="1" y="66"/>
                          <a:pt x="2" y="67"/>
                          <a:pt x="1" y="67"/>
                        </a:cubicBezTo>
                        <a:cubicBezTo>
                          <a:pt x="2" y="68"/>
                          <a:pt x="0" y="68"/>
                          <a:pt x="1" y="69"/>
                        </a:cubicBezTo>
                        <a:cubicBezTo>
                          <a:pt x="1" y="69"/>
                          <a:pt x="2" y="70"/>
                          <a:pt x="2" y="71"/>
                        </a:cubicBezTo>
                        <a:cubicBezTo>
                          <a:pt x="2" y="71"/>
                          <a:pt x="2" y="71"/>
                          <a:pt x="2" y="71"/>
                        </a:cubicBezTo>
                        <a:cubicBezTo>
                          <a:pt x="3" y="72"/>
                          <a:pt x="3" y="75"/>
                          <a:pt x="5" y="76"/>
                        </a:cubicBezTo>
                        <a:cubicBezTo>
                          <a:pt x="4" y="76"/>
                          <a:pt x="4" y="76"/>
                          <a:pt x="4" y="76"/>
                        </a:cubicBezTo>
                        <a:cubicBezTo>
                          <a:pt x="4" y="77"/>
                          <a:pt x="6" y="78"/>
                          <a:pt x="5" y="78"/>
                        </a:cubicBezTo>
                        <a:cubicBezTo>
                          <a:pt x="7" y="78"/>
                          <a:pt x="6" y="78"/>
                          <a:pt x="7" y="79"/>
                        </a:cubicBezTo>
                        <a:cubicBezTo>
                          <a:pt x="6" y="78"/>
                          <a:pt x="6" y="77"/>
                          <a:pt x="5" y="77"/>
                        </a:cubicBezTo>
                        <a:cubicBezTo>
                          <a:pt x="6" y="77"/>
                          <a:pt x="6" y="77"/>
                          <a:pt x="6" y="77"/>
                        </a:cubicBezTo>
                        <a:cubicBezTo>
                          <a:pt x="5" y="75"/>
                          <a:pt x="4" y="74"/>
                          <a:pt x="4" y="73"/>
                        </a:cubicBezTo>
                        <a:cubicBezTo>
                          <a:pt x="4" y="73"/>
                          <a:pt x="4" y="73"/>
                          <a:pt x="4" y="73"/>
                        </a:cubicBezTo>
                        <a:cubicBezTo>
                          <a:pt x="2" y="71"/>
                          <a:pt x="3" y="68"/>
                          <a:pt x="2" y="65"/>
                        </a:cubicBezTo>
                        <a:cubicBezTo>
                          <a:pt x="3" y="67"/>
                          <a:pt x="3" y="67"/>
                          <a:pt x="3" y="67"/>
                        </a:cubicBezTo>
                        <a:cubicBezTo>
                          <a:pt x="2" y="65"/>
                          <a:pt x="2" y="63"/>
                          <a:pt x="2" y="61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2" y="60"/>
                          <a:pt x="2" y="60"/>
                          <a:pt x="2" y="60"/>
                        </a:cubicBezTo>
                        <a:cubicBezTo>
                          <a:pt x="3" y="60"/>
                          <a:pt x="3" y="61"/>
                          <a:pt x="3" y="61"/>
                        </a:cubicBezTo>
                        <a:cubicBezTo>
                          <a:pt x="3" y="61"/>
                          <a:pt x="2" y="60"/>
                          <a:pt x="3" y="59"/>
                        </a:cubicBezTo>
                        <a:cubicBezTo>
                          <a:pt x="3" y="60"/>
                          <a:pt x="3" y="60"/>
                          <a:pt x="3" y="61"/>
                        </a:cubicBezTo>
                        <a:cubicBezTo>
                          <a:pt x="4" y="63"/>
                          <a:pt x="3" y="67"/>
                          <a:pt x="4" y="67"/>
                        </a:cubicBezTo>
                        <a:cubicBezTo>
                          <a:pt x="4" y="68"/>
                          <a:pt x="4" y="68"/>
                          <a:pt x="4" y="68"/>
                        </a:cubicBezTo>
                        <a:cubicBezTo>
                          <a:pt x="4" y="68"/>
                          <a:pt x="5" y="68"/>
                          <a:pt x="5" y="68"/>
                        </a:cubicBezTo>
                        <a:cubicBezTo>
                          <a:pt x="5" y="69"/>
                          <a:pt x="5" y="69"/>
                          <a:pt x="4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5" y="69"/>
                          <a:pt x="5" y="69"/>
                          <a:pt x="5" y="69"/>
                        </a:cubicBezTo>
                        <a:cubicBezTo>
                          <a:pt x="4" y="69"/>
                          <a:pt x="4" y="69"/>
                          <a:pt x="4" y="69"/>
                        </a:cubicBezTo>
                        <a:cubicBezTo>
                          <a:pt x="5" y="69"/>
                          <a:pt x="5" y="70"/>
                          <a:pt x="5" y="70"/>
                        </a:cubicBezTo>
                        <a:cubicBezTo>
                          <a:pt x="6" y="71"/>
                          <a:pt x="5" y="72"/>
                          <a:pt x="6" y="72"/>
                        </a:cubicBezTo>
                        <a:cubicBezTo>
                          <a:pt x="6" y="72"/>
                          <a:pt x="6" y="72"/>
                          <a:pt x="6" y="72"/>
                        </a:cubicBezTo>
                        <a:cubicBezTo>
                          <a:pt x="7" y="74"/>
                          <a:pt x="7" y="74"/>
                          <a:pt x="7" y="74"/>
                        </a:cubicBezTo>
                        <a:cubicBezTo>
                          <a:pt x="7" y="73"/>
                          <a:pt x="7" y="73"/>
                          <a:pt x="7" y="73"/>
                        </a:cubicBezTo>
                        <a:cubicBezTo>
                          <a:pt x="7" y="74"/>
                          <a:pt x="8" y="74"/>
                          <a:pt x="8" y="74"/>
                        </a:cubicBezTo>
                        <a:cubicBezTo>
                          <a:pt x="8" y="74"/>
                          <a:pt x="8" y="74"/>
                          <a:pt x="8" y="74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9" y="75"/>
                          <a:pt x="9" y="75"/>
                          <a:pt x="9" y="75"/>
                        </a:cubicBezTo>
                        <a:cubicBezTo>
                          <a:pt x="10" y="76"/>
                          <a:pt x="10" y="76"/>
                          <a:pt x="10" y="76"/>
                        </a:cubicBezTo>
                        <a:cubicBezTo>
                          <a:pt x="10" y="76"/>
                          <a:pt x="9" y="76"/>
                          <a:pt x="9" y="76"/>
                        </a:cubicBezTo>
                        <a:cubicBezTo>
                          <a:pt x="9" y="77"/>
                          <a:pt x="10" y="76"/>
                          <a:pt x="10" y="77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2" y="78"/>
                          <a:pt x="12" y="78"/>
                          <a:pt x="12" y="79"/>
                        </a:cubicBezTo>
                        <a:cubicBezTo>
                          <a:pt x="12" y="78"/>
                          <a:pt x="12" y="78"/>
                          <a:pt x="12" y="78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3" y="79"/>
                          <a:pt x="13" y="79"/>
                          <a:pt x="13" y="79"/>
                        </a:cubicBezTo>
                        <a:cubicBezTo>
                          <a:pt x="12" y="78"/>
                          <a:pt x="11" y="78"/>
                          <a:pt x="11" y="77"/>
                        </a:cubicBezTo>
                        <a:cubicBezTo>
                          <a:pt x="11" y="77"/>
                          <a:pt x="11" y="77"/>
                          <a:pt x="11" y="77"/>
                        </a:cubicBezTo>
                        <a:cubicBezTo>
                          <a:pt x="12" y="77"/>
                          <a:pt x="14" y="79"/>
                          <a:pt x="16" y="79"/>
                        </a:cubicBezTo>
                        <a:cubicBezTo>
                          <a:pt x="15" y="78"/>
                          <a:pt x="15" y="78"/>
                          <a:pt x="15" y="78"/>
                        </a:cubicBezTo>
                        <a:cubicBezTo>
                          <a:pt x="16" y="78"/>
                          <a:pt x="18" y="78"/>
                          <a:pt x="19" y="79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20" y="78"/>
                          <a:pt x="21" y="78"/>
                          <a:pt x="20" y="79"/>
                        </a:cubicBezTo>
                        <a:cubicBezTo>
                          <a:pt x="20" y="79"/>
                          <a:pt x="19" y="79"/>
                          <a:pt x="18" y="79"/>
                        </a:cubicBezTo>
                        <a:cubicBezTo>
                          <a:pt x="18" y="79"/>
                          <a:pt x="18" y="79"/>
                          <a:pt x="18" y="79"/>
                        </a:cubicBezTo>
                        <a:cubicBezTo>
                          <a:pt x="18" y="79"/>
                          <a:pt x="17" y="79"/>
                          <a:pt x="17" y="79"/>
                        </a:cubicBezTo>
                        <a:cubicBezTo>
                          <a:pt x="17" y="80"/>
                          <a:pt x="17" y="80"/>
                          <a:pt x="17" y="80"/>
                        </a:cubicBezTo>
                        <a:cubicBezTo>
                          <a:pt x="19" y="79"/>
                          <a:pt x="19" y="79"/>
                          <a:pt x="21" y="80"/>
                        </a:cubicBezTo>
                        <a:cubicBezTo>
                          <a:pt x="21" y="80"/>
                          <a:pt x="21" y="80"/>
                          <a:pt x="21" y="80"/>
                        </a:cubicBezTo>
                        <a:cubicBezTo>
                          <a:pt x="21" y="80"/>
                          <a:pt x="21" y="80"/>
                          <a:pt x="20" y="80"/>
                        </a:cubicBezTo>
                        <a:cubicBezTo>
                          <a:pt x="22" y="80"/>
                          <a:pt x="22" y="82"/>
                          <a:pt x="23" y="83"/>
                        </a:cubicBezTo>
                        <a:cubicBezTo>
                          <a:pt x="28" y="88"/>
                          <a:pt x="34" y="91"/>
                          <a:pt x="41" y="91"/>
                        </a:cubicBezTo>
                        <a:cubicBezTo>
                          <a:pt x="41" y="90"/>
                          <a:pt x="42" y="90"/>
                          <a:pt x="42" y="90"/>
                        </a:cubicBezTo>
                        <a:cubicBezTo>
                          <a:pt x="41" y="91"/>
                          <a:pt x="41" y="91"/>
                          <a:pt x="41" y="91"/>
                        </a:cubicBezTo>
                        <a:cubicBezTo>
                          <a:pt x="42" y="92"/>
                          <a:pt x="42" y="90"/>
                          <a:pt x="43" y="90"/>
                        </a:cubicBezTo>
                        <a:cubicBezTo>
                          <a:pt x="43" y="90"/>
                          <a:pt x="44" y="90"/>
                          <a:pt x="44" y="90"/>
                        </a:cubicBezTo>
                        <a:cubicBezTo>
                          <a:pt x="44" y="91"/>
                          <a:pt x="43" y="90"/>
                          <a:pt x="43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4" y="91"/>
                          <a:pt x="44" y="91"/>
                          <a:pt x="44" y="91"/>
                        </a:cubicBezTo>
                        <a:cubicBezTo>
                          <a:pt x="45" y="90"/>
                          <a:pt x="47" y="90"/>
                          <a:pt x="48" y="90"/>
                        </a:cubicBezTo>
                        <a:cubicBezTo>
                          <a:pt x="48" y="89"/>
                          <a:pt x="49" y="89"/>
                          <a:pt x="49" y="88"/>
                        </a:cubicBezTo>
                        <a:cubicBezTo>
                          <a:pt x="50" y="88"/>
                          <a:pt x="50" y="88"/>
                          <a:pt x="50" y="88"/>
                        </a:cubicBezTo>
                        <a:cubicBezTo>
                          <a:pt x="51" y="87"/>
                          <a:pt x="51" y="90"/>
                          <a:pt x="51" y="88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8"/>
                          <a:pt x="52" y="88"/>
                          <a:pt x="52" y="88"/>
                        </a:cubicBezTo>
                        <a:cubicBezTo>
                          <a:pt x="52" y="88"/>
                          <a:pt x="52" y="88"/>
                          <a:pt x="52" y="89"/>
                        </a:cubicBezTo>
                        <a:cubicBezTo>
                          <a:pt x="51" y="88"/>
                          <a:pt x="51" y="88"/>
                          <a:pt x="51" y="88"/>
                        </a:cubicBezTo>
                        <a:cubicBezTo>
                          <a:pt x="52" y="89"/>
                          <a:pt x="52" y="89"/>
                          <a:pt x="52" y="89"/>
                        </a:cubicBez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4" y="88"/>
                          <a:pt x="54" y="88"/>
                          <a:pt x="54" y="88"/>
                        </a:cubicBezTo>
                        <a:cubicBezTo>
                          <a:pt x="54" y="87"/>
                          <a:pt x="55" y="87"/>
                          <a:pt x="55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cubicBezTo>
                          <a:pt x="56" y="86"/>
                          <a:pt x="55" y="85"/>
                          <a:pt x="56" y="85"/>
                        </a:cubicBezTo>
                        <a:cubicBezTo>
                          <a:pt x="56" y="86"/>
                          <a:pt x="56" y="86"/>
                          <a:pt x="56" y="86"/>
                        </a:cubicBezTo>
                        <a:cubicBezTo>
                          <a:pt x="56" y="85"/>
                          <a:pt x="57" y="86"/>
                          <a:pt x="57" y="86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ubicBezTo>
                          <a:pt x="57" y="85"/>
                          <a:pt x="58" y="84"/>
                          <a:pt x="58" y="84"/>
                        </a:cubicBezTo>
                        <a:cubicBezTo>
                          <a:pt x="58" y="83"/>
                          <a:pt x="58" y="83"/>
                          <a:pt x="59" y="82"/>
                        </a:cubicBezTo>
                        <a:cubicBezTo>
                          <a:pt x="59" y="83"/>
                          <a:pt x="59" y="83"/>
                          <a:pt x="59" y="83"/>
                        </a:cubicBezTo>
                        <a:cubicBezTo>
                          <a:pt x="59" y="82"/>
                          <a:pt x="60" y="82"/>
                          <a:pt x="60" y="81"/>
                        </a:cubicBezTo>
                        <a:cubicBezTo>
                          <a:pt x="60" y="81"/>
                          <a:pt x="59" y="82"/>
                          <a:pt x="59" y="81"/>
                        </a:cubicBezTo>
                        <a:cubicBezTo>
                          <a:pt x="59" y="82"/>
                          <a:pt x="59" y="82"/>
                          <a:pt x="59" y="82"/>
                        </a:cubicBezTo>
                        <a:cubicBezTo>
                          <a:pt x="59" y="82"/>
                          <a:pt x="59" y="82"/>
                          <a:pt x="58" y="83"/>
                        </a:cubicBezTo>
                        <a:cubicBezTo>
                          <a:pt x="57" y="82"/>
                          <a:pt x="58" y="81"/>
                          <a:pt x="58" y="81"/>
                        </a:cubicBezTo>
                        <a:cubicBezTo>
                          <a:pt x="58" y="81"/>
                          <a:pt x="58" y="83"/>
                          <a:pt x="57" y="82"/>
                        </a:cubicBezTo>
                        <a:cubicBezTo>
                          <a:pt x="57" y="81"/>
                          <a:pt x="58" y="80"/>
                          <a:pt x="59" y="79"/>
                        </a:cubicBezTo>
                        <a:cubicBezTo>
                          <a:pt x="59" y="79"/>
                          <a:pt x="59" y="79"/>
                          <a:pt x="59" y="79"/>
                        </a:cubicBezTo>
                        <a:cubicBezTo>
                          <a:pt x="59" y="79"/>
                          <a:pt x="60" y="79"/>
                          <a:pt x="60" y="79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59" y="80"/>
                          <a:pt x="59" y="80"/>
                        </a:cubicBezTo>
                        <a:cubicBezTo>
                          <a:pt x="59" y="80"/>
                          <a:pt x="60" y="80"/>
                          <a:pt x="60" y="80"/>
                        </a:cubicBezTo>
                        <a:cubicBezTo>
                          <a:pt x="65" y="81"/>
                          <a:pt x="70" y="81"/>
                          <a:pt x="76" y="82"/>
                        </a:cubicBezTo>
                        <a:cubicBezTo>
                          <a:pt x="79" y="81"/>
                          <a:pt x="84" y="81"/>
                          <a:pt x="86" y="80"/>
                        </a:cubicBezTo>
                        <a:cubicBezTo>
                          <a:pt x="86" y="80"/>
                          <a:pt x="86" y="80"/>
                          <a:pt x="86" y="80"/>
                        </a:cubicBezTo>
                        <a:cubicBezTo>
                          <a:pt x="87" y="79"/>
                          <a:pt x="87" y="79"/>
                          <a:pt x="87" y="79"/>
                        </a:cubicBezTo>
                        <a:cubicBezTo>
                          <a:pt x="86" y="78"/>
                          <a:pt x="86" y="78"/>
                          <a:pt x="86" y="78"/>
                        </a:cubicBezTo>
                        <a:cubicBezTo>
                          <a:pt x="86" y="78"/>
                          <a:pt x="87" y="78"/>
                          <a:pt x="87" y="78"/>
                        </a:cubicBezTo>
                        <a:cubicBezTo>
                          <a:pt x="87" y="79"/>
                          <a:pt x="88" y="79"/>
                          <a:pt x="88" y="79"/>
                        </a:cubicBezTo>
                        <a:cubicBezTo>
                          <a:pt x="88" y="79"/>
                          <a:pt x="88" y="79"/>
                          <a:pt x="88" y="79"/>
                        </a:cubicBezTo>
                        <a:cubicBezTo>
                          <a:pt x="87" y="79"/>
                          <a:pt x="88" y="78"/>
                          <a:pt x="87" y="78"/>
                        </a:cubicBezTo>
                        <a:cubicBezTo>
                          <a:pt x="88" y="78"/>
                          <a:pt x="88" y="77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89" y="78"/>
                          <a:pt x="89" y="78"/>
                          <a:pt x="89" y="78"/>
                        </a:cubicBezTo>
                        <a:cubicBezTo>
                          <a:pt x="90" y="79"/>
                          <a:pt x="90" y="79"/>
                          <a:pt x="90" y="79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1" y="78"/>
                        </a:cubicBezTo>
                        <a:cubicBezTo>
                          <a:pt x="91" y="78"/>
                          <a:pt x="91" y="78"/>
                          <a:pt x="92" y="78"/>
                        </a:cubicBezTo>
                        <a:cubicBezTo>
                          <a:pt x="94" y="78"/>
                          <a:pt x="96" y="76"/>
                          <a:pt x="97" y="75"/>
                        </a:cubicBezTo>
                        <a:cubicBezTo>
                          <a:pt x="97" y="75"/>
                          <a:pt x="97" y="75"/>
                          <a:pt x="97" y="75"/>
                        </a:cubicBezTo>
                        <a:cubicBezTo>
                          <a:pt x="98" y="74"/>
                          <a:pt x="98" y="74"/>
                          <a:pt x="99" y="74"/>
                        </a:cubicBezTo>
                        <a:cubicBezTo>
                          <a:pt x="99" y="73"/>
                          <a:pt x="99" y="73"/>
                          <a:pt x="99" y="73"/>
                        </a:cubicBezTo>
                        <a:cubicBezTo>
                          <a:pt x="99" y="73"/>
                          <a:pt x="100" y="73"/>
                          <a:pt x="100" y="72"/>
                        </a:cubicBezTo>
                        <a:cubicBezTo>
                          <a:pt x="100" y="72"/>
                          <a:pt x="100" y="73"/>
                          <a:pt x="100" y="73"/>
                        </a:cubicBezTo>
                        <a:close/>
                        <a:moveTo>
                          <a:pt x="91" y="68"/>
                        </a:moveTo>
                        <a:cubicBezTo>
                          <a:pt x="91" y="69"/>
                          <a:pt x="91" y="69"/>
                          <a:pt x="91" y="69"/>
                        </a:cubicBezTo>
                        <a:cubicBezTo>
                          <a:pt x="91" y="68"/>
                          <a:pt x="91" y="68"/>
                          <a:pt x="91" y="68"/>
                        </a:cubicBezTo>
                        <a:cubicBezTo>
                          <a:pt x="90" y="70"/>
                          <a:pt x="90" y="70"/>
                          <a:pt x="90" y="70"/>
                        </a:cubicBezTo>
                        <a:cubicBezTo>
                          <a:pt x="90" y="69"/>
                          <a:pt x="90" y="69"/>
                          <a:pt x="91" y="68"/>
                        </a:cubicBezTo>
                        <a:close/>
                        <a:moveTo>
                          <a:pt x="138" y="16"/>
                        </a:moveTo>
                        <a:cubicBezTo>
                          <a:pt x="138" y="16"/>
                          <a:pt x="138" y="16"/>
                          <a:pt x="138" y="16"/>
                        </a:cubicBezTo>
                        <a:cubicBezTo>
                          <a:pt x="137" y="16"/>
                          <a:pt x="137" y="16"/>
                          <a:pt x="137" y="16"/>
                        </a:cubicBezTo>
                        <a:lnTo>
                          <a:pt x="138" y="16"/>
                        </a:lnTo>
                        <a:close/>
                        <a:moveTo>
                          <a:pt x="139" y="18"/>
                        </a:move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40" y="19"/>
                          <a:pt x="140" y="19"/>
                          <a:pt x="140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9" y="19"/>
                          <a:pt x="139" y="19"/>
                        </a:cubicBezTo>
                        <a:cubicBezTo>
                          <a:pt x="139" y="19"/>
                          <a:pt x="138" y="19"/>
                          <a:pt x="137" y="18"/>
                        </a:cubicBezTo>
                        <a:lnTo>
                          <a:pt x="139" y="18"/>
                        </a:lnTo>
                        <a:close/>
                        <a:moveTo>
                          <a:pt x="110" y="34"/>
                        </a:move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5"/>
                          <a:pt x="110" y="35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ubicBezTo>
                          <a:pt x="110" y="34"/>
                          <a:pt x="110" y="34"/>
                          <a:pt x="110" y="34"/>
                        </a:cubicBezTo>
                        <a:close/>
                        <a:moveTo>
                          <a:pt x="128" y="18"/>
                        </a:moveTo>
                        <a:cubicBezTo>
                          <a:pt x="128" y="18"/>
                          <a:pt x="128" y="18"/>
                          <a:pt x="128" y="18"/>
                        </a:cubicBezTo>
                        <a:cubicBezTo>
                          <a:pt x="126" y="18"/>
                          <a:pt x="126" y="19"/>
                          <a:pt x="124" y="18"/>
                        </a:cubicBezTo>
                        <a:cubicBezTo>
                          <a:pt x="126" y="18"/>
                          <a:pt x="126" y="17"/>
                          <a:pt x="128" y="18"/>
                        </a:cubicBezTo>
                        <a:cubicBezTo>
                          <a:pt x="128" y="18"/>
                          <a:pt x="128" y="18"/>
                          <a:pt x="128" y="18"/>
                        </a:cubicBezTo>
                        <a:close/>
                        <a:moveTo>
                          <a:pt x="129" y="18"/>
                        </a:moveTo>
                        <a:cubicBezTo>
                          <a:pt x="129" y="17"/>
                          <a:pt x="129" y="17"/>
                          <a:pt x="129" y="17"/>
                        </a:cubicBezTo>
                        <a:cubicBezTo>
                          <a:pt x="130" y="17"/>
                          <a:pt x="130" y="17"/>
                          <a:pt x="130" y="17"/>
                        </a:cubicBezTo>
                        <a:lnTo>
                          <a:pt x="129" y="18"/>
                        </a:lnTo>
                        <a:close/>
                        <a:moveTo>
                          <a:pt x="131" y="16"/>
                        </a:moveTo>
                        <a:cubicBezTo>
                          <a:pt x="131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7"/>
                          <a:pt x="131" y="16"/>
                        </a:cubicBezTo>
                        <a:close/>
                        <a:moveTo>
                          <a:pt x="132" y="17"/>
                        </a:move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6"/>
                        </a:cubicBezTo>
                        <a:cubicBezTo>
                          <a:pt x="132" y="16"/>
                          <a:pt x="132" y="16"/>
                          <a:pt x="132" y="17"/>
                        </a:cubicBezTo>
                        <a:close/>
                        <a:moveTo>
                          <a:pt x="117" y="17"/>
                        </a:moveTo>
                        <a:cubicBezTo>
                          <a:pt x="118" y="18"/>
                          <a:pt x="120" y="16"/>
                          <a:pt x="121" y="16"/>
                        </a:cubicBezTo>
                        <a:cubicBezTo>
                          <a:pt x="123" y="15"/>
                          <a:pt x="125" y="14"/>
                          <a:pt x="126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9" y="15"/>
                          <a:pt x="129" y="15"/>
                          <a:pt x="130" y="15"/>
                        </a:cubicBezTo>
                        <a:cubicBezTo>
                          <a:pt x="130" y="15"/>
                          <a:pt x="131" y="14"/>
                          <a:pt x="131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2" y="15"/>
                          <a:pt x="132" y="15"/>
                          <a:pt x="132" y="15"/>
                        </a:cubicBezTo>
                        <a:cubicBezTo>
                          <a:pt x="133" y="15"/>
                          <a:pt x="133" y="15"/>
                          <a:pt x="133" y="15"/>
                        </a:cubicBezTo>
                        <a:cubicBezTo>
                          <a:pt x="132" y="15"/>
                          <a:pt x="131" y="14"/>
                          <a:pt x="130" y="15"/>
                        </a:cubicBezTo>
                        <a:cubicBezTo>
                          <a:pt x="129" y="15"/>
                          <a:pt x="129" y="15"/>
                          <a:pt x="129" y="15"/>
                        </a:cubicBezTo>
                        <a:cubicBezTo>
                          <a:pt x="129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8" y="15"/>
                          <a:pt x="128" y="15"/>
                        </a:cubicBezTo>
                        <a:cubicBezTo>
                          <a:pt x="128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7" y="15"/>
                          <a:pt x="127" y="15"/>
                          <a:pt x="127" y="15"/>
                        </a:cubicBezTo>
                        <a:cubicBezTo>
                          <a:pt x="126" y="16"/>
                          <a:pt x="124" y="15"/>
                          <a:pt x="123" y="16"/>
                        </a:cubicBezTo>
                        <a:cubicBezTo>
                          <a:pt x="121" y="16"/>
                          <a:pt x="119" y="17"/>
                          <a:pt x="116" y="18"/>
                        </a:cubicBezTo>
                        <a:lnTo>
                          <a:pt x="117" y="17"/>
                        </a:lnTo>
                        <a:close/>
                        <a:moveTo>
                          <a:pt x="117" y="25"/>
                        </a:moveTo>
                        <a:cubicBezTo>
                          <a:pt x="115" y="27"/>
                          <a:pt x="115" y="27"/>
                          <a:pt x="115" y="27"/>
                        </a:cubicBezTo>
                        <a:cubicBezTo>
                          <a:pt x="114" y="27"/>
                          <a:pt x="114" y="27"/>
                          <a:pt x="114" y="27"/>
                        </a:cubicBezTo>
                        <a:lnTo>
                          <a:pt x="117" y="25"/>
                        </a:lnTo>
                        <a:close/>
                        <a:moveTo>
                          <a:pt x="113" y="20"/>
                        </a:moveTo>
                        <a:cubicBezTo>
                          <a:pt x="113" y="19"/>
                          <a:pt x="112" y="19"/>
                          <a:pt x="113" y="19"/>
                        </a:cubicBezTo>
                        <a:cubicBezTo>
                          <a:pt x="114" y="20"/>
                          <a:pt x="115" y="18"/>
                          <a:pt x="116" y="18"/>
                        </a:cubicBezTo>
                        <a:cubicBezTo>
                          <a:pt x="115" y="18"/>
                          <a:pt x="113" y="19"/>
                          <a:pt x="113" y="20"/>
                        </a:cubicBezTo>
                        <a:cubicBezTo>
                          <a:pt x="112" y="20"/>
                          <a:pt x="112" y="20"/>
                          <a:pt x="112" y="20"/>
                        </a:cubicBezTo>
                        <a:cubicBezTo>
                          <a:pt x="112" y="20"/>
                          <a:pt x="113" y="20"/>
                          <a:pt x="113" y="20"/>
                        </a:cubicBezTo>
                        <a:close/>
                        <a:moveTo>
                          <a:pt x="113" y="25"/>
                        </a:moveTo>
                        <a:cubicBezTo>
                          <a:pt x="113" y="26"/>
                          <a:pt x="113" y="26"/>
                          <a:pt x="113" y="26"/>
                        </a:cubicBezTo>
                        <a:cubicBezTo>
                          <a:pt x="113" y="25"/>
                          <a:pt x="113" y="25"/>
                          <a:pt x="113" y="25"/>
                        </a:cubicBezTo>
                        <a:close/>
                        <a:moveTo>
                          <a:pt x="114" y="27"/>
                        </a:moveTo>
                        <a:cubicBezTo>
                          <a:pt x="114" y="27"/>
                          <a:pt x="114" y="27"/>
                          <a:pt x="114" y="27"/>
                        </a:cubicBezTo>
                        <a:cubicBezTo>
                          <a:pt x="113" y="28"/>
                          <a:pt x="113" y="28"/>
                          <a:pt x="113" y="28"/>
                        </a:cubicBezTo>
                        <a:lnTo>
                          <a:pt x="114" y="27"/>
                        </a:lnTo>
                        <a:close/>
                        <a:moveTo>
                          <a:pt x="109" y="21"/>
                        </a:moveTo>
                        <a:cubicBezTo>
                          <a:pt x="109" y="22"/>
                          <a:pt x="109" y="22"/>
                          <a:pt x="110" y="22"/>
                        </a:cubicBezTo>
                        <a:cubicBezTo>
                          <a:pt x="110" y="20"/>
                          <a:pt x="111" y="21"/>
                          <a:pt x="112" y="20"/>
                        </a:cubicBezTo>
                        <a:cubicBezTo>
                          <a:pt x="111" y="21"/>
                          <a:pt x="110" y="22"/>
                          <a:pt x="108" y="22"/>
                        </a:cubicBezTo>
                        <a:cubicBezTo>
                          <a:pt x="109" y="22"/>
                          <a:pt x="109" y="22"/>
                          <a:pt x="109" y="21"/>
                        </a:cubicBezTo>
                        <a:close/>
                        <a:moveTo>
                          <a:pt x="107" y="33"/>
                        </a:move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2"/>
                          <a:pt x="108" y="32"/>
                          <a:pt x="108" y="32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9" y="32"/>
                          <a:pt x="109" y="32"/>
                          <a:pt x="109" y="31"/>
                        </a:cubicBezTo>
                        <a:cubicBezTo>
                          <a:pt x="109" y="32"/>
                          <a:pt x="109" y="32"/>
                          <a:pt x="109" y="32"/>
                        </a:cubicBezTo>
                        <a:cubicBezTo>
                          <a:pt x="108" y="32"/>
                          <a:pt x="109" y="32"/>
                          <a:pt x="109" y="33"/>
                        </a:cubicBezTo>
                        <a:cubicBezTo>
                          <a:pt x="109" y="33"/>
                          <a:pt x="109" y="32"/>
                          <a:pt x="109" y="32"/>
                        </a:cubicBezTo>
                        <a:cubicBezTo>
                          <a:pt x="110" y="32"/>
                          <a:pt x="110" y="32"/>
                          <a:pt x="110" y="32"/>
                        </a:cubicBezTo>
                        <a:cubicBezTo>
                          <a:pt x="108" y="33"/>
                          <a:pt x="108" y="33"/>
                          <a:pt x="108" y="33"/>
                        </a:cubicBezTo>
                        <a:cubicBezTo>
                          <a:pt x="109" y="33"/>
                          <a:pt x="108" y="33"/>
                          <a:pt x="108" y="33"/>
                        </a:cubicBezTo>
                        <a:cubicBezTo>
                          <a:pt x="108" y="33"/>
                          <a:pt x="108" y="33"/>
                          <a:pt x="108" y="34"/>
                        </a:cubicBezTo>
                        <a:lnTo>
                          <a:pt x="107" y="33"/>
                        </a:lnTo>
                        <a:close/>
                        <a:moveTo>
                          <a:pt x="108" y="34"/>
                        </a:move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ubicBezTo>
                          <a:pt x="108" y="34"/>
                          <a:pt x="108" y="34"/>
                          <a:pt x="108" y="34"/>
                        </a:cubicBezTo>
                        <a:close/>
                        <a:moveTo>
                          <a:pt x="103" y="36"/>
                        </a:move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3" y="36"/>
                        </a:cubicBezTo>
                        <a:cubicBezTo>
                          <a:pt x="103" y="36"/>
                          <a:pt x="103" y="36"/>
                          <a:pt x="104" y="36"/>
                        </a:cubicBezTo>
                        <a:cubicBezTo>
                          <a:pt x="104" y="36"/>
                          <a:pt x="103" y="36"/>
                          <a:pt x="103" y="36"/>
                        </a:cubicBezTo>
                        <a:close/>
                        <a:moveTo>
                          <a:pt x="106" y="32"/>
                        </a:move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6" y="31"/>
                          <a:pt x="106" y="31"/>
                          <a:pt x="106" y="31"/>
                        </a:cubicBezTo>
                        <a:cubicBezTo>
                          <a:pt x="107" y="31"/>
                          <a:pt x="106" y="31"/>
                          <a:pt x="106" y="32"/>
                        </a:cubicBezTo>
                        <a:close/>
                        <a:moveTo>
                          <a:pt x="106" y="25"/>
                        </a:moveTo>
                        <a:cubicBezTo>
                          <a:pt x="106" y="25"/>
                          <a:pt x="106" y="25"/>
                          <a:pt x="106" y="25"/>
                        </a:cubicBezTo>
                        <a:cubicBezTo>
                          <a:pt x="106" y="25"/>
                          <a:pt x="106" y="25"/>
                          <a:pt x="106" y="25"/>
                        </a:cubicBezTo>
                        <a:close/>
                        <a:moveTo>
                          <a:pt x="106" y="27"/>
                        </a:moveTo>
                        <a:cubicBezTo>
                          <a:pt x="105" y="29"/>
                          <a:pt x="105" y="29"/>
                          <a:pt x="105" y="29"/>
                        </a:cubicBezTo>
                        <a:cubicBezTo>
                          <a:pt x="105" y="29"/>
                          <a:pt x="105" y="28"/>
                          <a:pt x="106" y="27"/>
                        </a:cubicBezTo>
                        <a:close/>
                        <a:moveTo>
                          <a:pt x="104" y="33"/>
                        </a:move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5" y="33"/>
                          <a:pt x="105" y="33"/>
                          <a:pt x="105" y="33"/>
                        </a:cubicBezTo>
                        <a:cubicBezTo>
                          <a:pt x="105" y="33"/>
                          <a:pt x="105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lose/>
                        <a:moveTo>
                          <a:pt x="102" y="36"/>
                        </a:moveTo>
                        <a:cubicBezTo>
                          <a:pt x="103" y="35"/>
                          <a:pt x="102" y="34"/>
                          <a:pt x="103" y="34"/>
                        </a:cubicBezTo>
                        <a:cubicBezTo>
                          <a:pt x="103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3"/>
                        </a:cubicBezTo>
                        <a:cubicBezTo>
                          <a:pt x="104" y="33"/>
                          <a:pt x="104" y="33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4" y="34"/>
                          <a:pt x="104" y="34"/>
                        </a:cubicBezTo>
                        <a:cubicBezTo>
                          <a:pt x="104" y="34"/>
                          <a:pt x="103" y="36"/>
                          <a:pt x="102" y="36"/>
                        </a:cubicBezTo>
                        <a:cubicBezTo>
                          <a:pt x="102" y="36"/>
                          <a:pt x="102" y="36"/>
                          <a:pt x="102" y="36"/>
                        </a:cubicBezTo>
                        <a:close/>
                        <a:moveTo>
                          <a:pt x="95" y="43"/>
                        </a:moveTo>
                        <a:cubicBezTo>
                          <a:pt x="96" y="42"/>
                          <a:pt x="96" y="42"/>
                          <a:pt x="96" y="42"/>
                        </a:cubicBezTo>
                        <a:cubicBezTo>
                          <a:pt x="96" y="42"/>
                          <a:pt x="96" y="42"/>
                          <a:pt x="96" y="42"/>
                        </a:cubicBezTo>
                        <a:lnTo>
                          <a:pt x="95" y="43"/>
                        </a:lnTo>
                        <a:close/>
                        <a:moveTo>
                          <a:pt x="98" y="41"/>
                        </a:moveTo>
                        <a:cubicBezTo>
                          <a:pt x="98" y="40"/>
                          <a:pt x="98" y="40"/>
                          <a:pt x="98" y="40"/>
                        </a:cubicBezTo>
                        <a:cubicBezTo>
                          <a:pt x="99" y="40"/>
                          <a:pt x="99" y="40"/>
                          <a:pt x="99" y="40"/>
                        </a:cubicBezTo>
                        <a:lnTo>
                          <a:pt x="98" y="41"/>
                        </a:lnTo>
                        <a:close/>
                        <a:moveTo>
                          <a:pt x="93" y="43"/>
                        </a:moveTo>
                        <a:cubicBezTo>
                          <a:pt x="93" y="42"/>
                          <a:pt x="95" y="42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5" y="41"/>
                          <a:pt x="95" y="41"/>
                          <a:pt x="95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6" y="41"/>
                          <a:pt x="96" y="41"/>
                          <a:pt x="96" y="41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7" y="40"/>
                          <a:pt x="97" y="40"/>
                          <a:pt x="97" y="40"/>
                        </a:cubicBezTo>
                        <a:cubicBezTo>
                          <a:pt x="98" y="39"/>
                          <a:pt x="98" y="38"/>
                          <a:pt x="99" y="39"/>
                        </a:cubicBezTo>
                        <a:cubicBezTo>
                          <a:pt x="97" y="40"/>
                          <a:pt x="95" y="42"/>
                          <a:pt x="93" y="43"/>
                        </a:cubicBezTo>
                        <a:close/>
                        <a:moveTo>
                          <a:pt x="99" y="32"/>
                        </a:moveTo>
                        <a:cubicBezTo>
                          <a:pt x="99" y="32"/>
                          <a:pt x="99" y="32"/>
                          <a:pt x="99" y="32"/>
                        </a:cubicBezTo>
                        <a:cubicBezTo>
                          <a:pt x="99" y="32"/>
                          <a:pt x="100" y="33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4"/>
                          <a:pt x="99" y="34"/>
                        </a:cubicBezTo>
                        <a:cubicBezTo>
                          <a:pt x="99" y="34"/>
                          <a:pt x="99" y="33"/>
                          <a:pt x="99" y="33"/>
                        </a:cubicBezTo>
                        <a:cubicBezTo>
                          <a:pt x="98" y="33"/>
                          <a:pt x="98" y="33"/>
                          <a:pt x="98" y="34"/>
                        </a:cubicBezTo>
                        <a:cubicBezTo>
                          <a:pt x="98" y="33"/>
                          <a:pt x="99" y="33"/>
                          <a:pt x="99" y="32"/>
                        </a:cubicBezTo>
                        <a:close/>
                        <a:moveTo>
                          <a:pt x="97" y="36"/>
                        </a:moveTo>
                        <a:cubicBezTo>
                          <a:pt x="96" y="36"/>
                          <a:pt x="96" y="36"/>
                          <a:pt x="96" y="36"/>
                        </a:cubicBezTo>
                        <a:cubicBezTo>
                          <a:pt x="96" y="37"/>
                          <a:pt x="96" y="37"/>
                          <a:pt x="96" y="37"/>
                        </a:cubicBezTo>
                        <a:lnTo>
                          <a:pt x="97" y="36"/>
                        </a:lnTo>
                        <a:close/>
                        <a:moveTo>
                          <a:pt x="91" y="40"/>
                        </a:moveTo>
                        <a:cubicBezTo>
                          <a:pt x="91" y="40"/>
                          <a:pt x="91" y="40"/>
                          <a:pt x="91" y="40"/>
                        </a:cubicBezTo>
                        <a:cubicBezTo>
                          <a:pt x="92" y="40"/>
                          <a:pt x="93" y="39"/>
                          <a:pt x="93" y="39"/>
                        </a:cubicBezTo>
                        <a:cubicBezTo>
                          <a:pt x="93" y="39"/>
                          <a:pt x="93" y="38"/>
                          <a:pt x="93" y="38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2" y="38"/>
                          <a:pt x="92" y="38"/>
                          <a:pt x="92" y="39"/>
                        </a:cubicBezTo>
                        <a:cubicBezTo>
                          <a:pt x="92" y="38"/>
                          <a:pt x="92" y="39"/>
                          <a:pt x="91" y="38"/>
                        </a:cubicBezTo>
                        <a:cubicBezTo>
                          <a:pt x="92" y="38"/>
                          <a:pt x="93" y="38"/>
                          <a:pt x="92" y="37"/>
                        </a:cubicBezTo>
                        <a:cubicBezTo>
                          <a:pt x="93" y="37"/>
                          <a:pt x="93" y="37"/>
                          <a:pt x="93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9"/>
                          <a:pt x="93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3" y="37"/>
                          <a:pt x="93" y="37"/>
                        </a:cubicBezTo>
                        <a:cubicBezTo>
                          <a:pt x="93" y="37"/>
                          <a:pt x="94" y="37"/>
                          <a:pt x="95" y="37"/>
                        </a:cubicBezTo>
                        <a:cubicBezTo>
                          <a:pt x="95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4" y="37"/>
                          <a:pt x="94" y="37"/>
                          <a:pt x="94" y="37"/>
                        </a:cubicBezTo>
                        <a:cubicBezTo>
                          <a:pt x="93" y="38"/>
                          <a:pt x="93" y="38"/>
                          <a:pt x="93" y="38"/>
                        </a:cubicBezTo>
                        <a:cubicBezTo>
                          <a:pt x="93" y="38"/>
                          <a:pt x="94" y="38"/>
                          <a:pt x="94" y="38"/>
                        </a:cubicBezTo>
                        <a:cubicBezTo>
                          <a:pt x="95" y="37"/>
                          <a:pt x="95" y="37"/>
                          <a:pt x="95" y="37"/>
                        </a:cubicBezTo>
                        <a:cubicBezTo>
                          <a:pt x="95" y="38"/>
                          <a:pt x="95" y="38"/>
                          <a:pt x="95" y="38"/>
                        </a:cubicBezTo>
                        <a:cubicBezTo>
                          <a:pt x="96" y="37"/>
                          <a:pt x="97" y="37"/>
                          <a:pt x="98" y="36"/>
                        </a:cubicBezTo>
                        <a:cubicBezTo>
                          <a:pt x="98" y="36"/>
                          <a:pt x="99" y="35"/>
                          <a:pt x="99" y="35"/>
                        </a:cubicBezTo>
                        <a:cubicBezTo>
                          <a:pt x="99" y="35"/>
                          <a:pt x="98" y="36"/>
                          <a:pt x="98" y="36"/>
                        </a:cubicBezTo>
                        <a:cubicBezTo>
                          <a:pt x="96" y="38"/>
                          <a:pt x="94" y="39"/>
                          <a:pt x="92" y="40"/>
                        </a:cubicBezTo>
                        <a:cubicBezTo>
                          <a:pt x="91" y="40"/>
                          <a:pt x="91" y="40"/>
                          <a:pt x="91" y="40"/>
                        </a:cubicBezTo>
                        <a:close/>
                        <a:moveTo>
                          <a:pt x="90" y="37"/>
                        </a:moveTo>
                        <a:cubicBezTo>
                          <a:pt x="90" y="37"/>
                          <a:pt x="90" y="37"/>
                          <a:pt x="90" y="37"/>
                        </a:cubicBezTo>
                        <a:cubicBezTo>
                          <a:pt x="90" y="38"/>
                          <a:pt x="90" y="38"/>
                          <a:pt x="89" y="39"/>
                        </a:cubicBezTo>
                        <a:cubicBezTo>
                          <a:pt x="90" y="39"/>
                          <a:pt x="90" y="38"/>
                          <a:pt x="90" y="37"/>
                        </a:cubicBezTo>
                        <a:close/>
                        <a:moveTo>
                          <a:pt x="88" y="49"/>
                        </a:moveTo>
                        <a:cubicBezTo>
                          <a:pt x="88" y="48"/>
                          <a:pt x="88" y="49"/>
                          <a:pt x="89" y="48"/>
                        </a:cubicBezTo>
                        <a:cubicBezTo>
                          <a:pt x="89" y="49"/>
                          <a:pt x="89" y="49"/>
                          <a:pt x="89" y="49"/>
                        </a:cubicBezTo>
                        <a:cubicBezTo>
                          <a:pt x="88" y="49"/>
                          <a:pt x="88" y="49"/>
                          <a:pt x="88" y="49"/>
                        </a:cubicBezTo>
                        <a:cubicBezTo>
                          <a:pt x="87" y="49"/>
                          <a:pt x="87" y="49"/>
                          <a:pt x="87" y="49"/>
                        </a:cubicBezTo>
                        <a:cubicBezTo>
                          <a:pt x="87" y="49"/>
                          <a:pt x="88" y="48"/>
                          <a:pt x="88" y="49"/>
                        </a:cubicBezTo>
                        <a:close/>
                        <a:moveTo>
                          <a:pt x="72" y="22"/>
                        </a:moveTo>
                        <a:cubicBezTo>
                          <a:pt x="73" y="22"/>
                          <a:pt x="73" y="22"/>
                          <a:pt x="73" y="22"/>
                        </a:cubicBezTo>
                        <a:cubicBezTo>
                          <a:pt x="72" y="22"/>
                          <a:pt x="72" y="22"/>
                          <a:pt x="72" y="22"/>
                        </a:cubicBezTo>
                        <a:close/>
                        <a:moveTo>
                          <a:pt x="57" y="13"/>
                        </a:moveTo>
                        <a:cubicBezTo>
                          <a:pt x="58" y="13"/>
                          <a:pt x="57" y="15"/>
                          <a:pt x="57" y="15"/>
                        </a:cubicBezTo>
                        <a:cubicBezTo>
                          <a:pt x="57" y="16"/>
                          <a:pt x="57" y="16"/>
                          <a:pt x="57" y="16"/>
                        </a:cubicBezTo>
                        <a:cubicBezTo>
                          <a:pt x="57" y="15"/>
                          <a:pt x="57" y="15"/>
                          <a:pt x="57" y="14"/>
                        </a:cubicBezTo>
                        <a:lnTo>
                          <a:pt x="57" y="13"/>
                        </a:lnTo>
                        <a:close/>
                        <a:moveTo>
                          <a:pt x="2" y="69"/>
                        </a:moveTo>
                        <a:cubicBezTo>
                          <a:pt x="2" y="67"/>
                          <a:pt x="2" y="67"/>
                          <a:pt x="2" y="67"/>
                        </a:cubicBezTo>
                        <a:cubicBezTo>
                          <a:pt x="2" y="68"/>
                          <a:pt x="2" y="68"/>
                          <a:pt x="2" y="68"/>
                        </a:cubicBezTo>
                        <a:lnTo>
                          <a:pt x="2" y="69"/>
                        </a:lnTo>
                        <a:close/>
                        <a:moveTo>
                          <a:pt x="2" y="58"/>
                        </a:moveTo>
                        <a:cubicBezTo>
                          <a:pt x="2" y="57"/>
                          <a:pt x="2" y="57"/>
                          <a:pt x="3" y="56"/>
                        </a:cubicBezTo>
                        <a:cubicBezTo>
                          <a:pt x="3" y="57"/>
                          <a:pt x="3" y="57"/>
                          <a:pt x="2" y="58"/>
                        </a:cubicBezTo>
                        <a:close/>
                        <a:moveTo>
                          <a:pt x="6" y="73"/>
                        </a:moveTo>
                        <a:cubicBezTo>
                          <a:pt x="7" y="73"/>
                          <a:pt x="7" y="72"/>
                          <a:pt x="7" y="73"/>
                        </a:cubicBezTo>
                        <a:cubicBezTo>
                          <a:pt x="7" y="73"/>
                          <a:pt x="7" y="72"/>
                          <a:pt x="6" y="73"/>
                        </a:cubicBezTo>
                        <a:close/>
                        <a:moveTo>
                          <a:pt x="55" y="43"/>
                        </a:moveTo>
                        <a:cubicBezTo>
                          <a:pt x="54" y="42"/>
                          <a:pt x="55" y="40"/>
                          <a:pt x="55" y="39"/>
                        </a:cubicBezTo>
                        <a:cubicBezTo>
                          <a:pt x="56" y="40"/>
                          <a:pt x="55" y="42"/>
                          <a:pt x="55" y="43"/>
                        </a:cubicBezTo>
                        <a:close/>
                        <a:moveTo>
                          <a:pt x="10" y="73"/>
                        </a:moveTo>
                        <a:cubicBezTo>
                          <a:pt x="9" y="72"/>
                          <a:pt x="9" y="71"/>
                          <a:pt x="9" y="71"/>
                        </a:cubicBezTo>
                        <a:cubicBezTo>
                          <a:pt x="9" y="72"/>
                          <a:pt x="10" y="73"/>
                          <a:pt x="11" y="74"/>
                        </a:cubicBezTo>
                        <a:cubicBezTo>
                          <a:pt x="10" y="75"/>
                          <a:pt x="11" y="73"/>
                          <a:pt x="10" y="73"/>
                        </a:cubicBezTo>
                        <a:close/>
                        <a:moveTo>
                          <a:pt x="11" y="75"/>
                        </a:moveTo>
                        <a:cubicBezTo>
                          <a:pt x="11" y="75"/>
                          <a:pt x="11" y="75"/>
                          <a:pt x="11" y="75"/>
                        </a:cubicBezTo>
                        <a:cubicBezTo>
                          <a:pt x="12" y="75"/>
                          <a:pt x="12" y="75"/>
                          <a:pt x="12" y="75"/>
                        </a:cubicBezTo>
                        <a:lnTo>
                          <a:pt x="11" y="75"/>
                        </a:lnTo>
                        <a:close/>
                        <a:moveTo>
                          <a:pt x="15" y="78"/>
                        </a:moveTo>
                        <a:cubicBezTo>
                          <a:pt x="14" y="77"/>
                          <a:pt x="14" y="77"/>
                          <a:pt x="14" y="77"/>
                        </a:cubicBezTo>
                        <a:cubicBezTo>
                          <a:pt x="15" y="77"/>
                          <a:pt x="15" y="77"/>
                          <a:pt x="15" y="77"/>
                        </a:cubicBezTo>
                        <a:lnTo>
                          <a:pt x="15" y="78"/>
                        </a:lnTo>
                        <a:close/>
                        <a:moveTo>
                          <a:pt x="14" y="76"/>
                        </a:moveTo>
                        <a:cubicBezTo>
                          <a:pt x="15" y="75"/>
                          <a:pt x="15" y="76"/>
                          <a:pt x="15" y="76"/>
                        </a:cubicBezTo>
                        <a:cubicBezTo>
                          <a:pt x="15" y="76"/>
                          <a:pt x="15" y="77"/>
                          <a:pt x="14" y="76"/>
                        </a:cubicBezTo>
                        <a:close/>
                        <a:moveTo>
                          <a:pt x="20" y="78"/>
                        </a:moveTo>
                        <a:cubicBezTo>
                          <a:pt x="19" y="77"/>
                          <a:pt x="19" y="78"/>
                          <a:pt x="19" y="78"/>
                        </a:cubicBezTo>
                        <a:cubicBezTo>
                          <a:pt x="19" y="78"/>
                          <a:pt x="19" y="78"/>
                          <a:pt x="19" y="78"/>
                        </a:cubicBezTo>
                        <a:cubicBezTo>
                          <a:pt x="18" y="78"/>
                          <a:pt x="17" y="78"/>
                          <a:pt x="16" y="77"/>
                        </a:cubicBezTo>
                        <a:cubicBezTo>
                          <a:pt x="16" y="77"/>
                          <a:pt x="17" y="78"/>
                          <a:pt x="18" y="78"/>
                        </a:cubicBezTo>
                        <a:cubicBezTo>
                          <a:pt x="18" y="78"/>
                          <a:pt x="18" y="77"/>
                          <a:pt x="18" y="77"/>
                        </a:cubicBezTo>
                        <a:cubicBezTo>
                          <a:pt x="17" y="77"/>
                          <a:pt x="17" y="77"/>
                          <a:pt x="17" y="77"/>
                        </a:cubicBezTo>
                        <a:cubicBezTo>
                          <a:pt x="17" y="76"/>
                          <a:pt x="17" y="77"/>
                          <a:pt x="17" y="77"/>
                        </a:cubicBezTo>
                        <a:cubicBezTo>
                          <a:pt x="17" y="76"/>
                          <a:pt x="17" y="76"/>
                          <a:pt x="17" y="76"/>
                        </a:cubicBezTo>
                        <a:cubicBezTo>
                          <a:pt x="16" y="76"/>
                          <a:pt x="16" y="76"/>
                          <a:pt x="16" y="76"/>
                        </a:cubicBezTo>
                        <a:cubicBezTo>
                          <a:pt x="16" y="76"/>
                          <a:pt x="17" y="76"/>
                          <a:pt x="17" y="76"/>
                        </a:cubicBezTo>
                        <a:cubicBezTo>
                          <a:pt x="16" y="75"/>
                          <a:pt x="15" y="75"/>
                          <a:pt x="14" y="75"/>
                        </a:cubicBezTo>
                        <a:cubicBezTo>
                          <a:pt x="14" y="75"/>
                          <a:pt x="14" y="75"/>
                          <a:pt x="14" y="75"/>
                        </a:cubicBezTo>
                        <a:cubicBezTo>
                          <a:pt x="15" y="75"/>
                          <a:pt x="15" y="74"/>
                          <a:pt x="15" y="75"/>
                        </a:cubicBezTo>
                        <a:cubicBezTo>
                          <a:pt x="16" y="74"/>
                          <a:pt x="18" y="75"/>
                          <a:pt x="19" y="75"/>
                        </a:cubicBezTo>
                        <a:cubicBezTo>
                          <a:pt x="19" y="76"/>
                          <a:pt x="20" y="77"/>
                          <a:pt x="20" y="78"/>
                        </a:cubicBezTo>
                        <a:close/>
                        <a:moveTo>
                          <a:pt x="47" y="90"/>
                        </a:moveTo>
                        <a:cubicBezTo>
                          <a:pt x="47" y="90"/>
                          <a:pt x="47" y="90"/>
                          <a:pt x="47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6" y="90"/>
                          <a:pt x="46" y="90"/>
                          <a:pt x="46" y="90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7" y="89"/>
                          <a:pt x="47" y="89"/>
                          <a:pt x="47" y="89"/>
                        </a:cubicBezTo>
                        <a:cubicBezTo>
                          <a:pt x="48" y="89"/>
                          <a:pt x="48" y="89"/>
                          <a:pt x="48" y="89"/>
                        </a:cubicBezTo>
                        <a:lnTo>
                          <a:pt x="47" y="90"/>
                        </a:lnTo>
                        <a:close/>
                        <a:moveTo>
                          <a:pt x="48" y="89"/>
                        </a:moveTo>
                        <a:cubicBezTo>
                          <a:pt x="48" y="89"/>
                          <a:pt x="48" y="88"/>
                          <a:pt x="48" y="88"/>
                        </a:cubicBezTo>
                        <a:cubicBezTo>
                          <a:pt x="48" y="88"/>
                          <a:pt x="48" y="89"/>
                          <a:pt x="48" y="89"/>
                        </a:cubicBezTo>
                        <a:close/>
                        <a:moveTo>
                          <a:pt x="49" y="79"/>
                        </a:move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ubicBezTo>
                          <a:pt x="49" y="79"/>
                          <a:pt x="50" y="79"/>
                          <a:pt x="50" y="79"/>
                        </a:cubicBezTo>
                        <a:cubicBezTo>
                          <a:pt x="49" y="79"/>
                          <a:pt x="49" y="79"/>
                          <a:pt x="49" y="79"/>
                        </a:cubicBezTo>
                        <a:close/>
                        <a:moveTo>
                          <a:pt x="51" y="87"/>
                        </a:moveTo>
                        <a:cubicBezTo>
                          <a:pt x="51" y="87"/>
                          <a:pt x="51" y="87"/>
                          <a:pt x="51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cubicBezTo>
                          <a:pt x="52" y="87"/>
                          <a:pt x="52" y="87"/>
                          <a:pt x="52" y="87"/>
                        </a:cubicBezTo>
                        <a:lnTo>
                          <a:pt x="51" y="87"/>
                        </a:lnTo>
                        <a:close/>
                        <a:moveTo>
                          <a:pt x="50" y="76"/>
                        </a:moveTo>
                        <a:cubicBezTo>
                          <a:pt x="46" y="78"/>
                          <a:pt x="41" y="79"/>
                          <a:pt x="36" y="78"/>
                        </a:cubicBezTo>
                        <a:cubicBezTo>
                          <a:pt x="32" y="76"/>
                          <a:pt x="27" y="73"/>
                          <a:pt x="26" y="69"/>
                        </a:cubicBezTo>
                        <a:cubicBezTo>
                          <a:pt x="25" y="67"/>
                          <a:pt x="23" y="67"/>
                          <a:pt x="21" y="66"/>
                        </a:cubicBezTo>
                        <a:cubicBezTo>
                          <a:pt x="21" y="69"/>
                          <a:pt x="21" y="69"/>
                          <a:pt x="21" y="69"/>
                        </a:cubicBezTo>
                        <a:cubicBezTo>
                          <a:pt x="21" y="69"/>
                          <a:pt x="21" y="68"/>
                          <a:pt x="20" y="68"/>
                        </a:cubicBezTo>
                        <a:cubicBezTo>
                          <a:pt x="20" y="69"/>
                          <a:pt x="20" y="69"/>
                          <a:pt x="20" y="69"/>
                        </a:cubicBezTo>
                        <a:cubicBezTo>
                          <a:pt x="19" y="69"/>
                          <a:pt x="19" y="69"/>
                          <a:pt x="19" y="69"/>
                        </a:cubicBezTo>
                        <a:cubicBezTo>
                          <a:pt x="19" y="69"/>
                          <a:pt x="18" y="69"/>
                          <a:pt x="19" y="70"/>
                        </a:cubicBezTo>
                        <a:cubicBezTo>
                          <a:pt x="19" y="70"/>
                          <a:pt x="19" y="70"/>
                          <a:pt x="19" y="70"/>
                        </a:cubicBezTo>
                        <a:cubicBezTo>
                          <a:pt x="18" y="70"/>
                          <a:pt x="19" y="71"/>
                          <a:pt x="19" y="72"/>
                        </a:cubicBezTo>
                        <a:cubicBezTo>
                          <a:pt x="18" y="72"/>
                          <a:pt x="18" y="72"/>
                          <a:pt x="18" y="72"/>
                        </a:cubicBezTo>
                        <a:cubicBezTo>
                          <a:pt x="18" y="72"/>
                          <a:pt x="18" y="73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9" y="75"/>
                          <a:pt x="19" y="75"/>
                          <a:pt x="19" y="75"/>
                        </a:cubicBezTo>
                        <a:cubicBezTo>
                          <a:pt x="17" y="74"/>
                          <a:pt x="17" y="74"/>
                          <a:pt x="17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8" y="74"/>
                          <a:pt x="18" y="74"/>
                          <a:pt x="18" y="74"/>
                        </a:cubicBezTo>
                        <a:cubicBezTo>
                          <a:pt x="16" y="72"/>
                          <a:pt x="16" y="72"/>
                          <a:pt x="16" y="72"/>
                        </a:cubicBezTo>
                        <a:cubicBezTo>
                          <a:pt x="15" y="73"/>
                          <a:pt x="15" y="73"/>
                          <a:pt x="15" y="73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5" y="72"/>
                          <a:pt x="15" y="72"/>
                          <a:pt x="15" y="72"/>
                        </a:cubicBezTo>
                        <a:cubicBezTo>
                          <a:pt x="14" y="72"/>
                          <a:pt x="14" y="70"/>
                          <a:pt x="13" y="70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2"/>
                          <a:pt x="14" y="72"/>
                          <a:pt x="14" y="72"/>
                        </a:cubicBezTo>
                        <a:cubicBezTo>
                          <a:pt x="13" y="73"/>
                          <a:pt x="13" y="73"/>
                          <a:pt x="13" y="73"/>
                        </a:cubicBezTo>
                        <a:cubicBezTo>
                          <a:pt x="13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4" y="73"/>
                          <a:pt x="14" y="73"/>
                          <a:pt x="14" y="73"/>
                        </a:cubicBezTo>
                        <a:cubicBezTo>
                          <a:pt x="15" y="73"/>
                          <a:pt x="14" y="73"/>
                          <a:pt x="15" y="73"/>
                        </a:cubicBezTo>
                        <a:cubicBezTo>
                          <a:pt x="15" y="74"/>
                          <a:pt x="15" y="74"/>
                          <a:pt x="15" y="74"/>
                        </a:cubicBezTo>
                        <a:cubicBezTo>
                          <a:pt x="15" y="73"/>
                          <a:pt x="14" y="73"/>
                          <a:pt x="14" y="73"/>
                        </a:cubicBezTo>
                        <a:cubicBezTo>
                          <a:pt x="13" y="74"/>
                          <a:pt x="14" y="74"/>
                          <a:pt x="13" y="74"/>
                        </a:cubicBezTo>
                        <a:cubicBezTo>
                          <a:pt x="13" y="73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2" y="72"/>
                        </a:cubicBezTo>
                        <a:cubicBezTo>
                          <a:pt x="12" y="72"/>
                          <a:pt x="12" y="72"/>
                          <a:pt x="13" y="72"/>
                        </a:cubicBezTo>
                        <a:cubicBezTo>
                          <a:pt x="12" y="71"/>
                          <a:pt x="12" y="71"/>
                          <a:pt x="12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1" y="71"/>
                          <a:pt x="11" y="71"/>
                          <a:pt x="11" y="71"/>
                        </a:cubicBezTo>
                        <a:cubicBezTo>
                          <a:pt x="10" y="72"/>
                          <a:pt x="11" y="72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2" y="73"/>
                          <a:pt x="12" y="74"/>
                          <a:pt x="12" y="74"/>
                        </a:cubicBezTo>
                        <a:cubicBezTo>
                          <a:pt x="13" y="75"/>
                          <a:pt x="13" y="75"/>
                          <a:pt x="13" y="75"/>
                        </a:cubicBezTo>
                        <a:cubicBezTo>
                          <a:pt x="13" y="75"/>
                          <a:pt x="13" y="75"/>
                          <a:pt x="12" y="74"/>
                        </a:cubicBezTo>
                        <a:cubicBezTo>
                          <a:pt x="12" y="74"/>
                          <a:pt x="12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3"/>
                          <a:pt x="11" y="73"/>
                          <a:pt x="11" y="73"/>
                        </a:cubicBezTo>
                        <a:cubicBezTo>
                          <a:pt x="11" y="72"/>
                          <a:pt x="10" y="70"/>
                          <a:pt x="9" y="69"/>
                        </a:cubicBezTo>
                        <a:cubicBezTo>
                          <a:pt x="10" y="70"/>
                          <a:pt x="10" y="69"/>
                          <a:pt x="10" y="70"/>
                        </a:cubicBezTo>
                        <a:cubicBezTo>
                          <a:pt x="11" y="70"/>
                          <a:pt x="10" y="69"/>
                          <a:pt x="10" y="69"/>
                        </a:cubicBezTo>
                        <a:cubicBezTo>
                          <a:pt x="10" y="69"/>
                          <a:pt x="10" y="69"/>
                          <a:pt x="9" y="69"/>
                        </a:cubicBezTo>
                        <a:cubicBezTo>
                          <a:pt x="9" y="69"/>
                          <a:pt x="9" y="68"/>
                          <a:pt x="9" y="68"/>
                        </a:cubicBezTo>
                        <a:cubicBezTo>
                          <a:pt x="9" y="68"/>
                          <a:pt x="9" y="68"/>
                          <a:pt x="9" y="68"/>
                        </a:cubicBezTo>
                        <a:cubicBezTo>
                          <a:pt x="10" y="68"/>
                          <a:pt x="10" y="68"/>
                          <a:pt x="10" y="68"/>
                        </a:cubicBezTo>
                        <a:cubicBezTo>
                          <a:pt x="9" y="67"/>
                          <a:pt x="9" y="67"/>
                          <a:pt x="9" y="67"/>
                        </a:cubicBezTo>
                        <a:cubicBezTo>
                          <a:pt x="10" y="67"/>
                          <a:pt x="10" y="66"/>
                          <a:pt x="10" y="67"/>
                        </a:cubicBezTo>
                        <a:cubicBezTo>
                          <a:pt x="10" y="67"/>
                          <a:pt x="10" y="67"/>
                          <a:pt x="11" y="67"/>
                        </a:cubicBezTo>
                        <a:cubicBezTo>
                          <a:pt x="11" y="67"/>
                          <a:pt x="11" y="67"/>
                          <a:pt x="11" y="66"/>
                        </a:cubicBezTo>
                        <a:cubicBezTo>
                          <a:pt x="11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0" y="66"/>
                          <a:pt x="10" y="66"/>
                          <a:pt x="10" y="66"/>
                        </a:cubicBezTo>
                        <a:cubicBezTo>
                          <a:pt x="11" y="66"/>
                          <a:pt x="11" y="66"/>
                          <a:pt x="11" y="66"/>
                        </a:cubicBezTo>
                        <a:cubicBezTo>
                          <a:pt x="11" y="67"/>
                          <a:pt x="11" y="67"/>
                          <a:pt x="12" y="67"/>
                        </a:cubicBezTo>
                        <a:cubicBezTo>
                          <a:pt x="12" y="67"/>
                          <a:pt x="12" y="67"/>
                          <a:pt x="12" y="67"/>
                        </a:cubicBezTo>
                        <a:cubicBezTo>
                          <a:pt x="12" y="67"/>
                          <a:pt x="11" y="66"/>
                          <a:pt x="12" y="66"/>
                        </a:cubicBezTo>
                        <a:cubicBezTo>
                          <a:pt x="11" y="65"/>
                          <a:pt x="11" y="64"/>
                          <a:pt x="10" y="62"/>
                        </a:cubicBezTo>
                        <a:cubicBezTo>
                          <a:pt x="11" y="62"/>
                          <a:pt x="11" y="62"/>
                          <a:pt x="11" y="62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61"/>
                          <a:pt x="11" y="61"/>
                          <a:pt x="11" y="61"/>
                        </a:cubicBezTo>
                        <a:cubicBezTo>
                          <a:pt x="11" y="58"/>
                          <a:pt x="11" y="54"/>
                          <a:pt x="13" y="52"/>
                        </a:cubicBezTo>
                        <a:cubicBezTo>
                          <a:pt x="15" y="48"/>
                          <a:pt x="17" y="46"/>
                          <a:pt x="21" y="44"/>
                        </a:cubicBezTo>
                        <a:cubicBezTo>
                          <a:pt x="22" y="44"/>
                          <a:pt x="24" y="43"/>
                          <a:pt x="25" y="42"/>
                        </a:cubicBezTo>
                        <a:cubicBezTo>
                          <a:pt x="25" y="42"/>
                          <a:pt x="25" y="42"/>
                          <a:pt x="25" y="42"/>
                        </a:cubicBezTo>
                        <a:cubicBezTo>
                          <a:pt x="25" y="41"/>
                          <a:pt x="25" y="42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4" y="41"/>
                          <a:pt x="24" y="41"/>
                          <a:pt x="24" y="41"/>
                        </a:cubicBezTo>
                        <a:cubicBezTo>
                          <a:pt x="25" y="40"/>
                          <a:pt x="27" y="40"/>
                          <a:pt x="28" y="39"/>
                        </a:cubicBezTo>
                        <a:cubicBezTo>
                          <a:pt x="29" y="39"/>
                          <a:pt x="29" y="39"/>
                          <a:pt x="29" y="39"/>
                        </a:cubicBezTo>
                        <a:cubicBezTo>
                          <a:pt x="30" y="39"/>
                          <a:pt x="30" y="39"/>
                          <a:pt x="31" y="38"/>
                        </a:cubicBezTo>
                        <a:cubicBezTo>
                          <a:pt x="30" y="36"/>
                          <a:pt x="32" y="36"/>
                          <a:pt x="31" y="34"/>
                        </a:cubicBezTo>
                        <a:cubicBezTo>
                          <a:pt x="30" y="34"/>
                          <a:pt x="30" y="33"/>
                          <a:pt x="29" y="34"/>
                        </a:cubicBezTo>
                        <a:cubicBezTo>
                          <a:pt x="29" y="35"/>
                          <a:pt x="28" y="33"/>
                          <a:pt x="27" y="33"/>
                        </a:cubicBezTo>
                        <a:cubicBezTo>
                          <a:pt x="24" y="30"/>
                          <a:pt x="24" y="25"/>
                          <a:pt x="25" y="21"/>
                        </a:cubicBezTo>
                        <a:cubicBezTo>
                          <a:pt x="26" y="20"/>
                          <a:pt x="27" y="20"/>
                          <a:pt x="27" y="19"/>
                        </a:cubicBezTo>
                        <a:cubicBezTo>
                          <a:pt x="27" y="19"/>
                          <a:pt x="27" y="19"/>
                          <a:pt x="27" y="19"/>
                        </a:cubicBezTo>
                        <a:cubicBezTo>
                          <a:pt x="30" y="16"/>
                          <a:pt x="30" y="22"/>
                          <a:pt x="32" y="23"/>
                        </a:cubicBezTo>
                        <a:cubicBezTo>
                          <a:pt x="33" y="23"/>
                          <a:pt x="33" y="24"/>
                          <a:pt x="34" y="24"/>
                        </a:cubicBezTo>
                        <a:cubicBezTo>
                          <a:pt x="34" y="24"/>
                          <a:pt x="34" y="24"/>
                          <a:pt x="34" y="24"/>
                        </a:cubicBezTo>
                        <a:cubicBezTo>
                          <a:pt x="36" y="24"/>
                          <a:pt x="37" y="23"/>
                          <a:pt x="38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39" y="23"/>
                          <a:pt x="39" y="23"/>
                          <a:pt x="39" y="23"/>
                        </a:cubicBezTo>
                        <a:cubicBezTo>
                          <a:pt x="43" y="18"/>
                          <a:pt x="33" y="10"/>
                          <a:pt x="42" y="7"/>
                        </a:cubicBezTo>
                        <a:cubicBezTo>
                          <a:pt x="46" y="7"/>
                          <a:pt x="49" y="7"/>
                          <a:pt x="51" y="10"/>
                        </a:cubicBezTo>
                        <a:cubicBezTo>
                          <a:pt x="51" y="12"/>
                          <a:pt x="53" y="14"/>
                          <a:pt x="53" y="16"/>
                        </a:cubicBezTo>
                        <a:cubicBezTo>
                          <a:pt x="53" y="16"/>
                          <a:pt x="53" y="16"/>
                          <a:pt x="53" y="16"/>
                        </a:cubicBezTo>
                        <a:cubicBezTo>
                          <a:pt x="51" y="17"/>
                          <a:pt x="49" y="16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8" y="17"/>
                          <a:pt x="48" y="17"/>
                        </a:cubicBezTo>
                        <a:cubicBezTo>
                          <a:pt x="48" y="17"/>
                          <a:pt x="47" y="17"/>
                          <a:pt x="47" y="17"/>
                        </a:cubicBezTo>
                        <a:cubicBezTo>
                          <a:pt x="47" y="17"/>
                          <a:pt x="47" y="17"/>
                          <a:pt x="47" y="17"/>
                        </a:cubicBezTo>
                        <a:cubicBezTo>
                          <a:pt x="46" y="17"/>
                          <a:pt x="45" y="18"/>
                          <a:pt x="44" y="18"/>
                        </a:cubicBezTo>
                        <a:cubicBezTo>
                          <a:pt x="44" y="20"/>
                          <a:pt x="42" y="20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3" y="24"/>
                          <a:pt x="43" y="24"/>
                          <a:pt x="43" y="24"/>
                        </a:cubicBezTo>
                        <a:cubicBezTo>
                          <a:pt x="44" y="25"/>
                          <a:pt x="45" y="25"/>
                          <a:pt x="47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6" y="25"/>
                          <a:pt x="46" y="25"/>
                          <a:pt x="46" y="25"/>
                        </a:cubicBezTo>
                        <a:cubicBezTo>
                          <a:pt x="47" y="26"/>
                          <a:pt x="47" y="25"/>
                          <a:pt x="48" y="25"/>
                        </a:cubicBezTo>
                        <a:cubicBezTo>
                          <a:pt x="49" y="23"/>
                          <a:pt x="52" y="23"/>
                          <a:pt x="54" y="23"/>
                        </a:cubicBezTo>
                        <a:cubicBezTo>
                          <a:pt x="56" y="25"/>
                          <a:pt x="55" y="28"/>
                          <a:pt x="54" y="31"/>
                        </a:cubicBezTo>
                        <a:cubicBezTo>
                          <a:pt x="53" y="32"/>
                          <a:pt x="53" y="34"/>
                          <a:pt x="51" y="35"/>
                        </a:cubicBezTo>
                        <a:cubicBezTo>
                          <a:pt x="51" y="35"/>
                          <a:pt x="50" y="35"/>
                          <a:pt x="50" y="35"/>
                        </a:cubicBezTo>
                        <a:cubicBezTo>
                          <a:pt x="50" y="35"/>
                          <a:pt x="50" y="35"/>
                          <a:pt x="50" y="35"/>
                        </a:cubicBezTo>
                        <a:cubicBezTo>
                          <a:pt x="50" y="36"/>
                          <a:pt x="48" y="35"/>
                          <a:pt x="48" y="35"/>
                        </a:cubicBezTo>
                        <a:cubicBezTo>
                          <a:pt x="47" y="35"/>
                          <a:pt x="45" y="35"/>
                          <a:pt x="44" y="35"/>
                        </a:cubicBezTo>
                        <a:cubicBezTo>
                          <a:pt x="43" y="35"/>
                          <a:pt x="43" y="34"/>
                          <a:pt x="42" y="34"/>
                        </a:cubicBezTo>
                        <a:cubicBezTo>
                          <a:pt x="42" y="34"/>
                          <a:pt x="42" y="33"/>
                          <a:pt x="41" y="33"/>
                        </a:cubicBezTo>
                        <a:cubicBezTo>
                          <a:pt x="40" y="33"/>
                          <a:pt x="40" y="34"/>
                          <a:pt x="40" y="35"/>
                        </a:cubicBezTo>
                        <a:cubicBezTo>
                          <a:pt x="41" y="35"/>
                          <a:pt x="42" y="36"/>
                          <a:pt x="41" y="37"/>
                        </a:cubicBezTo>
                        <a:cubicBezTo>
                          <a:pt x="40" y="38"/>
                          <a:pt x="43" y="38"/>
                          <a:pt x="42" y="39"/>
                        </a:cubicBezTo>
                        <a:cubicBezTo>
                          <a:pt x="43" y="40"/>
                          <a:pt x="43" y="40"/>
                          <a:pt x="44" y="41"/>
                        </a:cubicBezTo>
                        <a:cubicBezTo>
                          <a:pt x="39" y="40"/>
                          <a:pt x="33" y="39"/>
                          <a:pt x="29" y="42"/>
                        </a:cubicBezTo>
                        <a:cubicBezTo>
                          <a:pt x="29" y="43"/>
                          <a:pt x="27" y="43"/>
                          <a:pt x="27" y="45"/>
                        </a:cubicBezTo>
                        <a:cubicBezTo>
                          <a:pt x="30" y="48"/>
                          <a:pt x="34" y="44"/>
                          <a:pt x="37" y="47"/>
                        </a:cubicBezTo>
                        <a:cubicBezTo>
                          <a:pt x="39" y="48"/>
                          <a:pt x="40" y="50"/>
                          <a:pt x="40" y="52"/>
                        </a:cubicBezTo>
                        <a:cubicBezTo>
                          <a:pt x="38" y="53"/>
                          <a:pt x="35" y="54"/>
                          <a:pt x="34" y="56"/>
                        </a:cubicBezTo>
                        <a:cubicBezTo>
                          <a:pt x="33" y="56"/>
                          <a:pt x="33" y="57"/>
                          <a:pt x="33" y="57"/>
                        </a:cubicBezTo>
                        <a:cubicBezTo>
                          <a:pt x="32" y="58"/>
                          <a:pt x="31" y="59"/>
                          <a:pt x="31" y="60"/>
                        </a:cubicBezTo>
                        <a:cubicBezTo>
                          <a:pt x="32" y="61"/>
                          <a:pt x="34" y="61"/>
                          <a:pt x="35" y="61"/>
                        </a:cubicBezTo>
                        <a:cubicBezTo>
                          <a:pt x="37" y="60"/>
                          <a:pt x="39" y="59"/>
                          <a:pt x="41" y="59"/>
                        </a:cubicBezTo>
                        <a:cubicBezTo>
                          <a:pt x="42" y="59"/>
                          <a:pt x="42" y="59"/>
                          <a:pt x="42" y="59"/>
                        </a:cubicBezTo>
                        <a:cubicBezTo>
                          <a:pt x="40" y="60"/>
                          <a:pt x="43" y="60"/>
                          <a:pt x="42" y="61"/>
                        </a:cubicBezTo>
                        <a:cubicBezTo>
                          <a:pt x="42" y="62"/>
                          <a:pt x="42" y="62"/>
                          <a:pt x="42" y="62"/>
                        </a:cubicBezTo>
                        <a:cubicBezTo>
                          <a:pt x="43" y="60"/>
                          <a:pt x="43" y="60"/>
                          <a:pt x="43" y="60"/>
                        </a:cubicBezTo>
                        <a:cubicBezTo>
                          <a:pt x="44" y="61"/>
                          <a:pt x="44" y="61"/>
                          <a:pt x="44" y="61"/>
                        </a:cubicBezTo>
                        <a:cubicBezTo>
                          <a:pt x="45" y="60"/>
                          <a:pt x="45" y="58"/>
                          <a:pt x="47" y="57"/>
                        </a:cubicBezTo>
                        <a:cubicBezTo>
                          <a:pt x="49" y="58"/>
                          <a:pt x="52" y="59"/>
                          <a:pt x="53" y="60"/>
                        </a:cubicBezTo>
                        <a:cubicBezTo>
                          <a:pt x="54" y="63"/>
                          <a:pt x="54" y="67"/>
                          <a:pt x="53" y="69"/>
                        </a:cubicBezTo>
                        <a:cubicBezTo>
                          <a:pt x="51" y="72"/>
                          <a:pt x="49" y="75"/>
                          <a:pt x="47" y="77"/>
                        </a:cubicBezTo>
                        <a:cubicBezTo>
                          <a:pt x="49" y="76"/>
                          <a:pt x="51" y="74"/>
                          <a:pt x="54" y="74"/>
                        </a:cubicBezTo>
                        <a:cubicBezTo>
                          <a:pt x="54" y="74"/>
                          <a:pt x="53" y="74"/>
                          <a:pt x="52" y="75"/>
                        </a:cubicBezTo>
                        <a:cubicBezTo>
                          <a:pt x="52" y="75"/>
                          <a:pt x="51" y="75"/>
                          <a:pt x="50" y="76"/>
                        </a:cubicBezTo>
                        <a:close/>
                        <a:moveTo>
                          <a:pt x="54" y="84"/>
                        </a:moveTo>
                        <a:cubicBezTo>
                          <a:pt x="53" y="84"/>
                          <a:pt x="53" y="84"/>
                          <a:pt x="53" y="84"/>
                        </a:cubicBezTo>
                        <a:cubicBezTo>
                          <a:pt x="53" y="85"/>
                          <a:pt x="54" y="84"/>
                          <a:pt x="54" y="84"/>
                        </a:cubicBezTo>
                        <a:close/>
                        <a:moveTo>
                          <a:pt x="55" y="87"/>
                        </a:moveTo>
                        <a:cubicBezTo>
                          <a:pt x="54" y="87"/>
                          <a:pt x="54" y="87"/>
                          <a:pt x="54" y="87"/>
                        </a:cubicBezTo>
                        <a:cubicBezTo>
                          <a:pt x="55" y="86"/>
                          <a:pt x="55" y="86"/>
                          <a:pt x="55" y="86"/>
                        </a:cubicBezTo>
                        <a:lnTo>
                          <a:pt x="55" y="87"/>
                        </a:lnTo>
                        <a:close/>
                        <a:moveTo>
                          <a:pt x="56" y="75"/>
                        </a:moveTo>
                        <a:cubicBezTo>
                          <a:pt x="55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7"/>
                        </a:cubicBezTo>
                        <a:cubicBezTo>
                          <a:pt x="53" y="77"/>
                          <a:pt x="53" y="77"/>
                          <a:pt x="52" y="78"/>
                        </a:cubicBezTo>
                        <a:cubicBezTo>
                          <a:pt x="52" y="76"/>
                          <a:pt x="53" y="77"/>
                          <a:pt x="54" y="77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4" y="76"/>
                          <a:pt x="54" y="76"/>
                          <a:pt x="54" y="76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5" y="74"/>
                          <a:pt x="55" y="74"/>
                          <a:pt x="55" y="74"/>
                        </a:cubicBezTo>
                        <a:cubicBezTo>
                          <a:pt x="56" y="74"/>
                          <a:pt x="56" y="74"/>
                          <a:pt x="56" y="74"/>
                        </a:cubicBezTo>
                        <a:cubicBezTo>
                          <a:pt x="56" y="75"/>
                          <a:pt x="55" y="75"/>
                          <a:pt x="56" y="75"/>
                        </a:cubicBezTo>
                        <a:close/>
                        <a:moveTo>
                          <a:pt x="57" y="85"/>
                        </a:moveTo>
                        <a:cubicBezTo>
                          <a:pt x="56" y="85"/>
                          <a:pt x="56" y="85"/>
                          <a:pt x="56" y="85"/>
                        </a:cubicBezTo>
                        <a:cubicBezTo>
                          <a:pt x="57" y="85"/>
                          <a:pt x="57" y="85"/>
                          <a:pt x="57" y="85"/>
                        </a:cubicBezTo>
                        <a:close/>
                        <a:moveTo>
                          <a:pt x="61" y="79"/>
                        </a:moveTo>
                        <a:cubicBezTo>
                          <a:pt x="61" y="79"/>
                          <a:pt x="61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8"/>
                        </a:cubicBezTo>
                        <a:cubicBezTo>
                          <a:pt x="60" y="78"/>
                          <a:pt x="60" y="79"/>
                          <a:pt x="60" y="79"/>
                        </a:cubicBezTo>
                        <a:cubicBezTo>
                          <a:pt x="60" y="79"/>
                          <a:pt x="60" y="79"/>
                          <a:pt x="60" y="79"/>
                        </a:cubicBezTo>
                        <a:cubicBezTo>
                          <a:pt x="61" y="79"/>
                          <a:pt x="61" y="79"/>
                          <a:pt x="61" y="79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ubicBezTo>
                          <a:pt x="79" y="73"/>
                          <a:pt x="79" y="73"/>
                          <a:pt x="79" y="73"/>
                        </a:cubicBezTo>
                        <a:close/>
                        <a:moveTo>
                          <a:pt x="79" y="73"/>
                        </a:moveTo>
                        <a:cubicBezTo>
                          <a:pt x="79" y="73"/>
                          <a:pt x="80" y="73"/>
                          <a:pt x="80" y="73"/>
                        </a:cubicBezTo>
                        <a:cubicBezTo>
                          <a:pt x="80" y="73"/>
                          <a:pt x="80" y="73"/>
                          <a:pt x="79" y="73"/>
                        </a:cubicBezTo>
                        <a:close/>
                        <a:moveTo>
                          <a:pt x="85" y="70"/>
                        </a:moveTo>
                        <a:cubicBezTo>
                          <a:pt x="85" y="70"/>
                          <a:pt x="86" y="70"/>
                          <a:pt x="86" y="70"/>
                        </a:cubicBezTo>
                        <a:cubicBezTo>
                          <a:pt x="86" y="70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8" y="69"/>
                          <a:pt x="88" y="68"/>
                          <a:pt x="89" y="68"/>
                        </a:cubicBezTo>
                        <a:cubicBezTo>
                          <a:pt x="89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69"/>
                          <a:pt x="87" y="69"/>
                          <a:pt x="87" y="69"/>
                        </a:cubicBezTo>
                        <a:cubicBezTo>
                          <a:pt x="87" y="70"/>
                          <a:pt x="86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5" y="71"/>
                          <a:pt x="85" y="71"/>
                          <a:pt x="85" y="71"/>
                        </a:cubicBezTo>
                        <a:cubicBezTo>
                          <a:pt x="84" y="71"/>
                          <a:pt x="84" y="71"/>
                          <a:pt x="84" y="71"/>
                        </a:cubicBezTo>
                        <a:cubicBezTo>
                          <a:pt x="84" y="70"/>
                          <a:pt x="85" y="71"/>
                          <a:pt x="85" y="70"/>
                        </a:cubicBezTo>
                        <a:close/>
                        <a:moveTo>
                          <a:pt x="86" y="74"/>
                        </a:moveTo>
                        <a:cubicBezTo>
                          <a:pt x="85" y="74"/>
                          <a:pt x="85" y="74"/>
                          <a:pt x="85" y="74"/>
                        </a:cubicBezTo>
                        <a:cubicBezTo>
                          <a:pt x="85" y="74"/>
                          <a:pt x="85" y="74"/>
                          <a:pt x="85" y="74"/>
                        </a:cubicBezTo>
                        <a:lnTo>
                          <a:pt x="86" y="74"/>
                        </a:lnTo>
                        <a:close/>
                        <a:moveTo>
                          <a:pt x="85" y="72"/>
                        </a:moveTo>
                        <a:cubicBezTo>
                          <a:pt x="84" y="73"/>
                          <a:pt x="83" y="74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2" y="73"/>
                          <a:pt x="82" y="73"/>
                          <a:pt x="82" y="73"/>
                        </a:cubicBezTo>
                        <a:cubicBezTo>
                          <a:pt x="83" y="73"/>
                          <a:pt x="84" y="73"/>
                          <a:pt x="85" y="72"/>
                        </a:cubicBezTo>
                        <a:close/>
                        <a:moveTo>
                          <a:pt x="83" y="76"/>
                        </a:move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3" y="76"/>
                          <a:pt x="83" y="76"/>
                          <a:pt x="83" y="76"/>
                        </a:cubicBezTo>
                        <a:cubicBezTo>
                          <a:pt x="82" y="76"/>
                          <a:pt x="82" y="76"/>
                          <a:pt x="82" y="76"/>
                        </a:cubicBezTo>
                        <a:cubicBezTo>
                          <a:pt x="82" y="75"/>
                          <a:pt x="82" y="75"/>
                          <a:pt x="83" y="75"/>
                        </a:cubicBezTo>
                        <a:cubicBezTo>
                          <a:pt x="83" y="75"/>
                          <a:pt x="83" y="75"/>
                          <a:pt x="83" y="75"/>
                        </a:cubicBezTo>
                        <a:lnTo>
                          <a:pt x="83" y="76"/>
                        </a:lnTo>
                        <a:close/>
                        <a:moveTo>
                          <a:pt x="83" y="75"/>
                        </a:moveTo>
                        <a:cubicBezTo>
                          <a:pt x="83" y="75"/>
                          <a:pt x="84" y="75"/>
                          <a:pt x="84" y="75"/>
                        </a:cubicBezTo>
                        <a:cubicBezTo>
                          <a:pt x="84" y="75"/>
                          <a:pt x="84" y="75"/>
                          <a:pt x="83" y="75"/>
                        </a:cubicBezTo>
                        <a:close/>
                        <a:moveTo>
                          <a:pt x="84" y="71"/>
                        </a:moveTo>
                        <a:cubicBezTo>
                          <a:pt x="83" y="71"/>
                          <a:pt x="83" y="71"/>
                          <a:pt x="83" y="71"/>
                        </a:cubicBezTo>
                        <a:cubicBezTo>
                          <a:pt x="84" y="72"/>
                          <a:pt x="84" y="72"/>
                          <a:pt x="84" y="72"/>
                        </a:cubicBezTo>
                        <a:cubicBezTo>
                          <a:pt x="83" y="71"/>
                          <a:pt x="83" y="71"/>
                          <a:pt x="83" y="71"/>
                        </a:cubicBezTo>
                        <a:lnTo>
                          <a:pt x="84" y="71"/>
                        </a:lnTo>
                        <a:close/>
                        <a:moveTo>
                          <a:pt x="81" y="72"/>
                        </a:moveTo>
                        <a:cubicBezTo>
                          <a:pt x="81" y="72"/>
                          <a:pt x="82" y="72"/>
                          <a:pt x="83" y="72"/>
                        </a:cubicBezTo>
                        <a:cubicBezTo>
                          <a:pt x="83" y="72"/>
                          <a:pt x="83" y="72"/>
                          <a:pt x="83" y="72"/>
                        </a:cubicBezTo>
                        <a:cubicBezTo>
                          <a:pt x="82" y="72"/>
                          <a:pt x="82" y="72"/>
                          <a:pt x="81" y="73"/>
                        </a:cubicBezTo>
                        <a:lnTo>
                          <a:pt x="81" y="72"/>
                        </a:lnTo>
                        <a:close/>
                        <a:moveTo>
                          <a:pt x="82" y="77"/>
                        </a:moveTo>
                        <a:cubicBezTo>
                          <a:pt x="82" y="77"/>
                          <a:pt x="83" y="76"/>
                          <a:pt x="84" y="76"/>
                        </a:cubicBezTo>
                        <a:cubicBezTo>
                          <a:pt x="85" y="76"/>
                          <a:pt x="85" y="75"/>
                          <a:pt x="86" y="75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5" y="75"/>
                          <a:pt x="86" y="75"/>
                          <a:pt x="86" y="74"/>
                        </a:cubicBezTo>
                        <a:cubicBezTo>
                          <a:pt x="86" y="75"/>
                          <a:pt x="86" y="75"/>
                          <a:pt x="86" y="75"/>
                        </a:cubicBezTo>
                        <a:cubicBezTo>
                          <a:pt x="86" y="75"/>
                          <a:pt x="87" y="74"/>
                          <a:pt x="87" y="74"/>
                        </a:cubicBezTo>
                        <a:cubicBezTo>
                          <a:pt x="87" y="75"/>
                          <a:pt x="87" y="75"/>
                          <a:pt x="87" y="75"/>
                        </a:cubicBezTo>
                        <a:cubicBezTo>
                          <a:pt x="88" y="74"/>
                          <a:pt x="88" y="74"/>
                          <a:pt x="88" y="74"/>
                        </a:cubicBezTo>
                        <a:cubicBezTo>
                          <a:pt x="89" y="74"/>
                          <a:pt x="89" y="74"/>
                          <a:pt x="89" y="74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6"/>
                          <a:pt x="88" y="76"/>
                          <a:pt x="88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8" y="76"/>
                          <a:pt x="88" y="75"/>
                        </a:cubicBezTo>
                        <a:cubicBezTo>
                          <a:pt x="88" y="75"/>
                          <a:pt x="88" y="75"/>
                          <a:pt x="88" y="75"/>
                        </a:cubicBezTo>
                        <a:cubicBezTo>
                          <a:pt x="88" y="75"/>
                          <a:pt x="87" y="75"/>
                          <a:pt x="87" y="76"/>
                        </a:cubicBezTo>
                        <a:cubicBezTo>
                          <a:pt x="87" y="76"/>
                          <a:pt x="87" y="76"/>
                          <a:pt x="87" y="76"/>
                        </a:cubicBezTo>
                        <a:cubicBezTo>
                          <a:pt x="87" y="76"/>
                          <a:pt x="86" y="76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6"/>
                          <a:pt x="85" y="76"/>
                          <a:pt x="85" y="76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5" y="77"/>
                          <a:pt x="85" y="77"/>
                          <a:pt x="85" y="77"/>
                        </a:cubicBezTo>
                        <a:cubicBezTo>
                          <a:pt x="86" y="76"/>
                          <a:pt x="86" y="76"/>
                          <a:pt x="86" y="76"/>
                        </a:cubicBezTo>
                        <a:cubicBezTo>
                          <a:pt x="85" y="76"/>
                          <a:pt x="84" y="77"/>
                          <a:pt x="83" y="77"/>
                        </a:cubicBezTo>
                        <a:cubicBezTo>
                          <a:pt x="83" y="77"/>
                          <a:pt x="83" y="77"/>
                          <a:pt x="84" y="77"/>
                        </a:cubicBezTo>
                        <a:cubicBezTo>
                          <a:pt x="83" y="77"/>
                          <a:pt x="82" y="78"/>
                          <a:pt x="82" y="77"/>
                        </a:cubicBezTo>
                        <a:close/>
                        <a:moveTo>
                          <a:pt x="89" y="77"/>
                        </a:moveTo>
                        <a:cubicBezTo>
                          <a:pt x="87" y="78"/>
                          <a:pt x="85" y="78"/>
                          <a:pt x="83" y="79"/>
                        </a:cubicBezTo>
                        <a:cubicBezTo>
                          <a:pt x="85" y="77"/>
                          <a:pt x="87" y="77"/>
                          <a:pt x="89" y="76"/>
                        </a:cubicBezTo>
                        <a:cubicBezTo>
                          <a:pt x="89" y="76"/>
                          <a:pt x="89" y="76"/>
                          <a:pt x="89" y="76"/>
                        </a:cubicBezTo>
                        <a:cubicBezTo>
                          <a:pt x="89" y="76"/>
                          <a:pt x="89" y="77"/>
                          <a:pt x="89" y="77"/>
                        </a:cubicBezTo>
                        <a:close/>
                        <a:moveTo>
                          <a:pt x="97" y="72"/>
                        </a:moveTo>
                        <a:cubicBezTo>
                          <a:pt x="97" y="72"/>
                          <a:pt x="97" y="72"/>
                          <a:pt x="98" y="72"/>
                        </a:cubicBezTo>
                        <a:cubicBezTo>
                          <a:pt x="97" y="73"/>
                          <a:pt x="97" y="73"/>
                          <a:pt x="97" y="73"/>
                        </a:cubicBezTo>
                        <a:cubicBezTo>
                          <a:pt x="97" y="73"/>
                          <a:pt x="97" y="73"/>
                          <a:pt x="97" y="72"/>
                        </a:cubicBezTo>
                        <a:close/>
                        <a:moveTo>
                          <a:pt x="98" y="74"/>
                        </a:moveTo>
                        <a:cubicBezTo>
                          <a:pt x="98" y="74"/>
                          <a:pt x="98" y="74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7" y="74"/>
                          <a:pt x="97" y="74"/>
                          <a:pt x="97" y="74"/>
                        </a:cubicBezTo>
                        <a:cubicBezTo>
                          <a:pt x="97" y="73"/>
                          <a:pt x="97" y="73"/>
                          <a:pt x="98" y="73"/>
                        </a:cubicBezTo>
                        <a:cubicBezTo>
                          <a:pt x="98" y="73"/>
                          <a:pt x="98" y="73"/>
                          <a:pt x="98" y="73"/>
                        </a:cubicBezTo>
                        <a:cubicBezTo>
                          <a:pt x="98" y="74"/>
                          <a:pt x="99" y="73"/>
                          <a:pt x="99" y="73"/>
                        </a:cubicBezTo>
                        <a:lnTo>
                          <a:pt x="98" y="74"/>
                        </a:ln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54561" name="Freeform 35"/>
                  <p:cNvSpPr>
                    <a:spLocks noEditPoints="1"/>
                  </p:cNvSpPr>
                  <p:nvPr/>
                </p:nvSpPr>
                <p:spPr bwMode="auto">
                  <a:xfrm>
                    <a:off x="3691392" y="3010581"/>
                    <a:ext cx="2828925" cy="1133475"/>
                  </a:xfrm>
                  <a:custGeom>
                    <a:avLst/>
                    <a:gdLst>
                      <a:gd name="T0" fmla="*/ 2147483647 w 90"/>
                      <a:gd name="T1" fmla="*/ 2147483647 h 36"/>
                      <a:gd name="T2" fmla="*/ 2147483647 w 90"/>
                      <a:gd name="T3" fmla="*/ 2147483647 h 36"/>
                      <a:gd name="T4" fmla="*/ 2147483647 w 90"/>
                      <a:gd name="T5" fmla="*/ 0 h 36"/>
                      <a:gd name="T6" fmla="*/ 2147483647 w 90"/>
                      <a:gd name="T7" fmla="*/ 2147483647 h 36"/>
                      <a:gd name="T8" fmla="*/ 2147483647 w 90"/>
                      <a:gd name="T9" fmla="*/ 2147483647 h 36"/>
                      <a:gd name="T10" fmla="*/ 2147483647 w 90"/>
                      <a:gd name="T11" fmla="*/ 2147483647 h 36"/>
                      <a:gd name="T12" fmla="*/ 2147483647 w 90"/>
                      <a:gd name="T13" fmla="*/ 2147483647 h 36"/>
                      <a:gd name="T14" fmla="*/ 2147483647 w 90"/>
                      <a:gd name="T15" fmla="*/ 2147483647 h 36"/>
                      <a:gd name="T16" fmla="*/ 2147483647 w 90"/>
                      <a:gd name="T17" fmla="*/ 2147483647 h 36"/>
                      <a:gd name="T18" fmla="*/ 2147483647 w 90"/>
                      <a:gd name="T19" fmla="*/ 2147483647 h 36"/>
                      <a:gd name="T20" fmla="*/ 2147483647 w 90"/>
                      <a:gd name="T21" fmla="*/ 2147483647 h 36"/>
                      <a:gd name="T22" fmla="*/ 2147483647 w 90"/>
                      <a:gd name="T23" fmla="*/ 2147483647 h 36"/>
                      <a:gd name="T24" fmla="*/ 2147483647 w 90"/>
                      <a:gd name="T25" fmla="*/ 2147483647 h 36"/>
                      <a:gd name="T26" fmla="*/ 2147483647 w 90"/>
                      <a:gd name="T27" fmla="*/ 2147483647 h 36"/>
                      <a:gd name="T28" fmla="*/ 2147483647 w 90"/>
                      <a:gd name="T29" fmla="*/ 2147483647 h 36"/>
                      <a:gd name="T30" fmla="*/ 2147483647 w 90"/>
                      <a:gd name="T31" fmla="*/ 2147483647 h 36"/>
                      <a:gd name="T32" fmla="*/ 2147483647 w 90"/>
                      <a:gd name="T33" fmla="*/ 2147483647 h 36"/>
                      <a:gd name="T34" fmla="*/ 2147483647 w 90"/>
                      <a:gd name="T35" fmla="*/ 2147483647 h 36"/>
                      <a:gd name="T36" fmla="*/ 2147483647 w 90"/>
                      <a:gd name="T37" fmla="*/ 2147483647 h 36"/>
                      <a:gd name="T38" fmla="*/ 2147483647 w 90"/>
                      <a:gd name="T39" fmla="*/ 2147483647 h 36"/>
                      <a:gd name="T40" fmla="*/ 2147483647 w 90"/>
                      <a:gd name="T41" fmla="*/ 2147483647 h 36"/>
                      <a:gd name="T42" fmla="*/ 2147483647 w 90"/>
                      <a:gd name="T43" fmla="*/ 2147483647 h 36"/>
                      <a:gd name="T44" fmla="*/ 2147483647 w 90"/>
                      <a:gd name="T45" fmla="*/ 2147483647 h 36"/>
                      <a:gd name="T46" fmla="*/ 2147483647 w 90"/>
                      <a:gd name="T47" fmla="*/ 2147483647 h 36"/>
                      <a:gd name="T48" fmla="*/ 2147483647 w 90"/>
                      <a:gd name="T49" fmla="*/ 2147483647 h 36"/>
                      <a:gd name="T50" fmla="*/ 2147483647 w 90"/>
                      <a:gd name="T51" fmla="*/ 2147483647 h 36"/>
                      <a:gd name="T52" fmla="*/ 2147483647 w 90"/>
                      <a:gd name="T53" fmla="*/ 2147483647 h 36"/>
                      <a:gd name="T54" fmla="*/ 2147483647 w 90"/>
                      <a:gd name="T55" fmla="*/ 2147483647 h 36"/>
                      <a:gd name="T56" fmla="*/ 2147483647 w 90"/>
                      <a:gd name="T57" fmla="*/ 2147483647 h 36"/>
                      <a:gd name="T58" fmla="*/ 2147483647 w 90"/>
                      <a:gd name="T59" fmla="*/ 2147483647 h 36"/>
                      <a:gd name="T60" fmla="*/ 2147483647 w 90"/>
                      <a:gd name="T61" fmla="*/ 2147483647 h 36"/>
                      <a:gd name="T62" fmla="*/ 2147483647 w 90"/>
                      <a:gd name="T63" fmla="*/ 2147483647 h 36"/>
                      <a:gd name="T64" fmla="*/ 2147483647 w 90"/>
                      <a:gd name="T65" fmla="*/ 2147483647 h 36"/>
                      <a:gd name="T66" fmla="*/ 2147483647 w 90"/>
                      <a:gd name="T67" fmla="*/ 2147483647 h 36"/>
                      <a:gd name="T68" fmla="*/ 2147483647 w 90"/>
                      <a:gd name="T69" fmla="*/ 2147483647 h 36"/>
                      <a:gd name="T70" fmla="*/ 2147483647 w 90"/>
                      <a:gd name="T71" fmla="*/ 2147483647 h 36"/>
                      <a:gd name="T72" fmla="*/ 2147483647 w 90"/>
                      <a:gd name="T73" fmla="*/ 2147483647 h 36"/>
                      <a:gd name="T74" fmla="*/ 2147483647 w 90"/>
                      <a:gd name="T75" fmla="*/ 2147483647 h 36"/>
                      <a:gd name="T76" fmla="*/ 2147483647 w 90"/>
                      <a:gd name="T77" fmla="*/ 2147483647 h 36"/>
                      <a:gd name="T78" fmla="*/ 2147483647 w 90"/>
                      <a:gd name="T79" fmla="*/ 2147483647 h 36"/>
                      <a:gd name="T80" fmla="*/ 2147483647 w 90"/>
                      <a:gd name="T81" fmla="*/ 2147483647 h 36"/>
                      <a:gd name="T82" fmla="*/ 2147483647 w 90"/>
                      <a:gd name="T83" fmla="*/ 2147483647 h 36"/>
                      <a:gd name="T84" fmla="*/ 2147483647 w 90"/>
                      <a:gd name="T85" fmla="*/ 2147483647 h 36"/>
                      <a:gd name="T86" fmla="*/ 2147483647 w 90"/>
                      <a:gd name="T87" fmla="*/ 2147483647 h 36"/>
                      <a:gd name="T88" fmla="*/ 2147483647 w 90"/>
                      <a:gd name="T89" fmla="*/ 2147483647 h 36"/>
                      <a:gd name="T90" fmla="*/ 2147483647 w 90"/>
                      <a:gd name="T91" fmla="*/ 2147483647 h 36"/>
                      <a:gd name="T92" fmla="*/ 2147483647 w 90"/>
                      <a:gd name="T93" fmla="*/ 2147483647 h 36"/>
                      <a:gd name="T94" fmla="*/ 2147483647 w 90"/>
                      <a:gd name="T95" fmla="*/ 2147483647 h 36"/>
                      <a:gd name="T96" fmla="*/ 2147483647 w 90"/>
                      <a:gd name="T97" fmla="*/ 2147483647 h 36"/>
                      <a:gd name="T98" fmla="*/ 2147483647 w 90"/>
                      <a:gd name="T99" fmla="*/ 2147483647 h 36"/>
                      <a:gd name="T100" fmla="*/ 2147483647 w 90"/>
                      <a:gd name="T101" fmla="*/ 2147483647 h 36"/>
                      <a:gd name="T102" fmla="*/ 2147483647 w 90"/>
                      <a:gd name="T103" fmla="*/ 2147483647 h 36"/>
                      <a:gd name="T104" fmla="*/ 2147483647 w 90"/>
                      <a:gd name="T105" fmla="*/ 2147483647 h 36"/>
                      <a:gd name="T106" fmla="*/ 2147483647 w 90"/>
                      <a:gd name="T107" fmla="*/ 2147483647 h 36"/>
                      <a:gd name="T108" fmla="*/ 2147483647 w 90"/>
                      <a:gd name="T109" fmla="*/ 2147483647 h 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60000 65536"/>
                      <a:gd name="T163" fmla="*/ 0 60000 65536"/>
                      <a:gd name="T164" fmla="*/ 0 60000 65536"/>
                      <a:gd name="T165" fmla="*/ 0 w 90"/>
                      <a:gd name="T166" fmla="*/ 0 h 36"/>
                      <a:gd name="T167" fmla="*/ 90 w 90"/>
                      <a:gd name="T168" fmla="*/ 36 h 36"/>
                    </a:gdLst>
                    <a:ahLst/>
                    <a:cxnLst>
                      <a:cxn ang="T110">
                        <a:pos x="T0" y="T1"/>
                      </a:cxn>
                      <a:cxn ang="T111">
                        <a:pos x="T2" y="T3"/>
                      </a:cxn>
                      <a:cxn ang="T112">
                        <a:pos x="T4" y="T5"/>
                      </a:cxn>
                      <a:cxn ang="T113">
                        <a:pos x="T6" y="T7"/>
                      </a:cxn>
                      <a:cxn ang="T114">
                        <a:pos x="T8" y="T9"/>
                      </a:cxn>
                      <a:cxn ang="T115">
                        <a:pos x="T10" y="T11"/>
                      </a:cxn>
                      <a:cxn ang="T116">
                        <a:pos x="T12" y="T13"/>
                      </a:cxn>
                      <a:cxn ang="T117">
                        <a:pos x="T14" y="T15"/>
                      </a:cxn>
                      <a:cxn ang="T118">
                        <a:pos x="T16" y="T17"/>
                      </a:cxn>
                      <a:cxn ang="T119">
                        <a:pos x="T18" y="T19"/>
                      </a:cxn>
                      <a:cxn ang="T120">
                        <a:pos x="T20" y="T21"/>
                      </a:cxn>
                      <a:cxn ang="T121">
                        <a:pos x="T22" y="T23"/>
                      </a:cxn>
                      <a:cxn ang="T122">
                        <a:pos x="T24" y="T25"/>
                      </a:cxn>
                      <a:cxn ang="T123">
                        <a:pos x="T26" y="T27"/>
                      </a:cxn>
                      <a:cxn ang="T124">
                        <a:pos x="T28" y="T29"/>
                      </a:cxn>
                      <a:cxn ang="T125">
                        <a:pos x="T30" y="T31"/>
                      </a:cxn>
                      <a:cxn ang="T126">
                        <a:pos x="T32" y="T33"/>
                      </a:cxn>
                      <a:cxn ang="T127">
                        <a:pos x="T34" y="T35"/>
                      </a:cxn>
                      <a:cxn ang="T128">
                        <a:pos x="T36" y="T37"/>
                      </a:cxn>
                      <a:cxn ang="T129">
                        <a:pos x="T38" y="T39"/>
                      </a:cxn>
                      <a:cxn ang="T130">
                        <a:pos x="T40" y="T41"/>
                      </a:cxn>
                      <a:cxn ang="T131">
                        <a:pos x="T42" y="T43"/>
                      </a:cxn>
                      <a:cxn ang="T132">
                        <a:pos x="T44" y="T45"/>
                      </a:cxn>
                      <a:cxn ang="T133">
                        <a:pos x="T46" y="T47"/>
                      </a:cxn>
                      <a:cxn ang="T134">
                        <a:pos x="T48" y="T49"/>
                      </a:cxn>
                      <a:cxn ang="T135">
                        <a:pos x="T50" y="T51"/>
                      </a:cxn>
                      <a:cxn ang="T136">
                        <a:pos x="T52" y="T53"/>
                      </a:cxn>
                      <a:cxn ang="T137">
                        <a:pos x="T54" y="T55"/>
                      </a:cxn>
                      <a:cxn ang="T138">
                        <a:pos x="T56" y="T57"/>
                      </a:cxn>
                      <a:cxn ang="T139">
                        <a:pos x="T58" y="T59"/>
                      </a:cxn>
                      <a:cxn ang="T140">
                        <a:pos x="T60" y="T61"/>
                      </a:cxn>
                      <a:cxn ang="T141">
                        <a:pos x="T62" y="T63"/>
                      </a:cxn>
                      <a:cxn ang="T142">
                        <a:pos x="T64" y="T65"/>
                      </a:cxn>
                      <a:cxn ang="T143">
                        <a:pos x="T66" y="T67"/>
                      </a:cxn>
                      <a:cxn ang="T144">
                        <a:pos x="T68" y="T69"/>
                      </a:cxn>
                      <a:cxn ang="T145">
                        <a:pos x="T70" y="T71"/>
                      </a:cxn>
                      <a:cxn ang="T146">
                        <a:pos x="T72" y="T73"/>
                      </a:cxn>
                      <a:cxn ang="T147">
                        <a:pos x="T74" y="T75"/>
                      </a:cxn>
                      <a:cxn ang="T148">
                        <a:pos x="T76" y="T77"/>
                      </a:cxn>
                      <a:cxn ang="T149">
                        <a:pos x="T78" y="T79"/>
                      </a:cxn>
                      <a:cxn ang="T150">
                        <a:pos x="T80" y="T81"/>
                      </a:cxn>
                      <a:cxn ang="T151">
                        <a:pos x="T82" y="T83"/>
                      </a:cxn>
                      <a:cxn ang="T152">
                        <a:pos x="T84" y="T85"/>
                      </a:cxn>
                      <a:cxn ang="T153">
                        <a:pos x="T86" y="T87"/>
                      </a:cxn>
                      <a:cxn ang="T154">
                        <a:pos x="T88" y="T89"/>
                      </a:cxn>
                      <a:cxn ang="T155">
                        <a:pos x="T90" y="T91"/>
                      </a:cxn>
                      <a:cxn ang="T156">
                        <a:pos x="T92" y="T93"/>
                      </a:cxn>
                      <a:cxn ang="T157">
                        <a:pos x="T94" y="T95"/>
                      </a:cxn>
                      <a:cxn ang="T158">
                        <a:pos x="T96" y="T97"/>
                      </a:cxn>
                      <a:cxn ang="T159">
                        <a:pos x="T98" y="T99"/>
                      </a:cxn>
                      <a:cxn ang="T160">
                        <a:pos x="T100" y="T101"/>
                      </a:cxn>
                      <a:cxn ang="T161">
                        <a:pos x="T102" y="T103"/>
                      </a:cxn>
                      <a:cxn ang="T162">
                        <a:pos x="T104" y="T105"/>
                      </a:cxn>
                      <a:cxn ang="T163">
                        <a:pos x="T106" y="T107"/>
                      </a:cxn>
                      <a:cxn ang="T164">
                        <a:pos x="T108" y="T109"/>
                      </a:cxn>
                    </a:cxnLst>
                    <a:rect l="T165" t="T166" r="T167" b="T168"/>
                    <a:pathLst>
                      <a:path w="90" h="36">
                        <a:moveTo>
                          <a:pt x="90" y="10"/>
                        </a:moveTo>
                        <a:cubicBezTo>
                          <a:pt x="90" y="10"/>
                          <a:pt x="90" y="10"/>
                          <a:pt x="89" y="10"/>
                        </a:cubicBezTo>
                        <a:cubicBezTo>
                          <a:pt x="89" y="10"/>
                          <a:pt x="89" y="10"/>
                          <a:pt x="89" y="10"/>
                        </a:cubicBezTo>
                        <a:cubicBezTo>
                          <a:pt x="87" y="9"/>
                          <a:pt x="86" y="7"/>
                          <a:pt x="85" y="6"/>
                        </a:cubicBezTo>
                        <a:cubicBezTo>
                          <a:pt x="84" y="6"/>
                          <a:pt x="84" y="6"/>
                          <a:pt x="84" y="6"/>
                        </a:cubicBezTo>
                        <a:cubicBezTo>
                          <a:pt x="84" y="6"/>
                          <a:pt x="84" y="6"/>
                          <a:pt x="84" y="5"/>
                        </a:cubicBezTo>
                        <a:cubicBezTo>
                          <a:pt x="83" y="6"/>
                          <a:pt x="83" y="4"/>
                          <a:pt x="82" y="5"/>
                        </a:cubicBezTo>
                        <a:cubicBezTo>
                          <a:pt x="81" y="4"/>
                          <a:pt x="81" y="4"/>
                          <a:pt x="80" y="4"/>
                        </a:cubicBezTo>
                        <a:cubicBezTo>
                          <a:pt x="80" y="3"/>
                          <a:pt x="80" y="3"/>
                          <a:pt x="80" y="4"/>
                        </a:cubicBezTo>
                        <a:cubicBezTo>
                          <a:pt x="78" y="4"/>
                          <a:pt x="78" y="2"/>
                          <a:pt x="76" y="2"/>
                        </a:cubicBezTo>
                        <a:cubicBezTo>
                          <a:pt x="75" y="2"/>
                          <a:pt x="73" y="1"/>
                          <a:pt x="72" y="1"/>
                        </a:cubicBezTo>
                        <a:cubicBezTo>
                          <a:pt x="72" y="1"/>
                          <a:pt x="72" y="1"/>
                          <a:pt x="71" y="1"/>
                        </a:cubicBezTo>
                        <a:cubicBezTo>
                          <a:pt x="70" y="1"/>
                          <a:pt x="67" y="0"/>
                          <a:pt x="66" y="0"/>
                        </a:cubicBezTo>
                        <a:cubicBezTo>
                          <a:pt x="66" y="1"/>
                          <a:pt x="65" y="0"/>
                          <a:pt x="65" y="0"/>
                        </a:cubicBezTo>
                        <a:cubicBezTo>
                          <a:pt x="65" y="0"/>
                          <a:pt x="65" y="0"/>
                          <a:pt x="65" y="0"/>
                        </a:cubicBezTo>
                        <a:cubicBezTo>
                          <a:pt x="62" y="1"/>
                          <a:pt x="59" y="0"/>
                          <a:pt x="56" y="2"/>
                        </a:cubicBezTo>
                        <a:cubicBezTo>
                          <a:pt x="56" y="2"/>
                          <a:pt x="56" y="2"/>
                          <a:pt x="56" y="2"/>
                        </a:cubicBezTo>
                        <a:cubicBezTo>
                          <a:pt x="57" y="2"/>
                          <a:pt x="57" y="2"/>
                          <a:pt x="57" y="2"/>
                        </a:cubicBezTo>
                        <a:cubicBezTo>
                          <a:pt x="56" y="2"/>
                          <a:pt x="55" y="3"/>
                          <a:pt x="54" y="2"/>
                        </a:cubicBezTo>
                        <a:cubicBezTo>
                          <a:pt x="54" y="2"/>
                          <a:pt x="54" y="2"/>
                          <a:pt x="54" y="2"/>
                        </a:cubicBezTo>
                        <a:cubicBezTo>
                          <a:pt x="53" y="2"/>
                          <a:pt x="52" y="3"/>
                          <a:pt x="51" y="3"/>
                        </a:cubicBezTo>
                        <a:cubicBezTo>
                          <a:pt x="51" y="3"/>
                          <a:pt x="51" y="3"/>
                          <a:pt x="52" y="4"/>
                        </a:cubicBezTo>
                        <a:cubicBezTo>
                          <a:pt x="52" y="4"/>
                          <a:pt x="51" y="4"/>
                          <a:pt x="50" y="4"/>
                        </a:cubicBezTo>
                        <a:cubicBezTo>
                          <a:pt x="50" y="4"/>
                          <a:pt x="50" y="4"/>
                          <a:pt x="50" y="4"/>
                        </a:cubicBezTo>
                        <a:cubicBezTo>
                          <a:pt x="49" y="4"/>
                          <a:pt x="49" y="3"/>
                          <a:pt x="49" y="4"/>
                        </a:cubicBezTo>
                        <a:cubicBezTo>
                          <a:pt x="48" y="4"/>
                          <a:pt x="48" y="4"/>
                          <a:pt x="48" y="4"/>
                        </a:cubicBezTo>
                        <a:cubicBezTo>
                          <a:pt x="48" y="5"/>
                          <a:pt x="48" y="5"/>
                          <a:pt x="47" y="5"/>
                        </a:cubicBezTo>
                        <a:cubicBezTo>
                          <a:pt x="47" y="4"/>
                          <a:pt x="46" y="5"/>
                          <a:pt x="45" y="5"/>
                        </a:cubicBezTo>
                        <a:cubicBezTo>
                          <a:pt x="46" y="5"/>
                          <a:pt x="46" y="5"/>
                          <a:pt x="47" y="5"/>
                        </a:cubicBezTo>
                        <a:cubicBezTo>
                          <a:pt x="46" y="6"/>
                          <a:pt x="45" y="6"/>
                          <a:pt x="44" y="7"/>
                        </a:cubicBezTo>
                        <a:cubicBezTo>
                          <a:pt x="44" y="7"/>
                          <a:pt x="42" y="8"/>
                          <a:pt x="42" y="8"/>
                        </a:cubicBezTo>
                        <a:cubicBezTo>
                          <a:pt x="42" y="9"/>
                          <a:pt x="42" y="8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1" y="9"/>
                          <a:pt x="41" y="9"/>
                          <a:pt x="41" y="9"/>
                        </a:cubicBezTo>
                        <a:cubicBezTo>
                          <a:pt x="40" y="9"/>
                          <a:pt x="40" y="10"/>
                          <a:pt x="39" y="10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40" y="9"/>
                          <a:pt x="40" y="9"/>
                          <a:pt x="40" y="9"/>
                        </a:cubicBezTo>
                        <a:cubicBezTo>
                          <a:pt x="38" y="10"/>
                          <a:pt x="37" y="11"/>
                          <a:pt x="36" y="12"/>
                        </a:cubicBezTo>
                        <a:cubicBezTo>
                          <a:pt x="36" y="12"/>
                          <a:pt x="36" y="12"/>
                          <a:pt x="36" y="12"/>
                        </a:cubicBezTo>
                        <a:cubicBezTo>
                          <a:pt x="36" y="11"/>
                          <a:pt x="36" y="11"/>
                          <a:pt x="37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1"/>
                          <a:pt x="36" y="11"/>
                          <a:pt x="36" y="11"/>
                        </a:cubicBezTo>
                        <a:cubicBezTo>
                          <a:pt x="36" y="10"/>
                          <a:pt x="35" y="10"/>
                          <a:pt x="35" y="10"/>
                        </a:cubicBezTo>
                        <a:cubicBezTo>
                          <a:pt x="35" y="9"/>
                          <a:pt x="36" y="8"/>
                          <a:pt x="36" y="8"/>
                        </a:cubicBezTo>
                        <a:cubicBezTo>
                          <a:pt x="36" y="8"/>
                          <a:pt x="36" y="7"/>
                          <a:pt x="35" y="7"/>
                        </a:cubicBezTo>
                        <a:cubicBezTo>
                          <a:pt x="36" y="8"/>
                          <a:pt x="35" y="8"/>
                          <a:pt x="35" y="9"/>
                        </a:cubicBezTo>
                        <a:cubicBezTo>
                          <a:pt x="34" y="8"/>
                          <a:pt x="34" y="8"/>
                          <a:pt x="34" y="8"/>
                        </a:cubicBezTo>
                        <a:cubicBezTo>
                          <a:pt x="33" y="11"/>
                          <a:pt x="31" y="12"/>
                          <a:pt x="29" y="14"/>
                        </a:cubicBezTo>
                        <a:cubicBezTo>
                          <a:pt x="29" y="14"/>
                          <a:pt x="27" y="14"/>
                          <a:pt x="27" y="15"/>
                        </a:cubicBezTo>
                        <a:cubicBezTo>
                          <a:pt x="28" y="15"/>
                          <a:pt x="28" y="15"/>
                          <a:pt x="29" y="15"/>
                        </a:cubicBezTo>
                        <a:cubicBezTo>
                          <a:pt x="29" y="15"/>
                          <a:pt x="29" y="14"/>
                          <a:pt x="29" y="15"/>
                        </a:cubicBezTo>
                        <a:cubicBezTo>
                          <a:pt x="29" y="15"/>
                          <a:pt x="29" y="15"/>
                          <a:pt x="28" y="15"/>
                        </a:cubicBezTo>
                        <a:cubicBezTo>
                          <a:pt x="28" y="16"/>
                          <a:pt x="28" y="16"/>
                          <a:pt x="28" y="16"/>
                        </a:cubicBezTo>
                        <a:cubicBezTo>
                          <a:pt x="29" y="17"/>
                          <a:pt x="30" y="15"/>
                          <a:pt x="31" y="15"/>
                        </a:cubicBezTo>
                        <a:cubicBezTo>
                          <a:pt x="33" y="15"/>
                          <a:pt x="34" y="13"/>
                          <a:pt x="35" y="13"/>
                        </a:cubicBezTo>
                        <a:cubicBezTo>
                          <a:pt x="31" y="19"/>
                          <a:pt x="27" y="22"/>
                          <a:pt x="21" y="26"/>
                        </a:cubicBezTo>
                        <a:cubicBezTo>
                          <a:pt x="18" y="27"/>
                          <a:pt x="16" y="28"/>
                          <a:pt x="13" y="28"/>
                        </a:cubicBezTo>
                        <a:cubicBezTo>
                          <a:pt x="13" y="28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2" y="29"/>
                          <a:pt x="12" y="29"/>
                          <a:pt x="12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1" y="29"/>
                          <a:pt x="11" y="29"/>
                          <a:pt x="11" y="29"/>
                        </a:cubicBezTo>
                        <a:cubicBezTo>
                          <a:pt x="10" y="28"/>
                          <a:pt x="9" y="31"/>
                          <a:pt x="8" y="30"/>
                        </a:cubicBezTo>
                        <a:cubicBezTo>
                          <a:pt x="8" y="30"/>
                          <a:pt x="8" y="30"/>
                          <a:pt x="8" y="30"/>
                        </a:cubicBezTo>
                        <a:cubicBezTo>
                          <a:pt x="6" y="31"/>
                          <a:pt x="5" y="31"/>
                          <a:pt x="3" y="31"/>
                        </a:cubicBezTo>
                        <a:cubicBezTo>
                          <a:pt x="2" y="31"/>
                          <a:pt x="2" y="31"/>
                          <a:pt x="2" y="31"/>
                        </a:cubicBezTo>
                        <a:cubicBezTo>
                          <a:pt x="1" y="31"/>
                          <a:pt x="0" y="32"/>
                          <a:pt x="0" y="33"/>
                        </a:cubicBezTo>
                        <a:cubicBezTo>
                          <a:pt x="0" y="33"/>
                          <a:pt x="0" y="33"/>
                          <a:pt x="1" y="33"/>
                        </a:cubicBezTo>
                        <a:cubicBezTo>
                          <a:pt x="1" y="33"/>
                          <a:pt x="1" y="33"/>
                          <a:pt x="1" y="33"/>
                        </a:cubicBezTo>
                        <a:cubicBezTo>
                          <a:pt x="2" y="33"/>
                          <a:pt x="2" y="33"/>
                          <a:pt x="2" y="33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2" y="34"/>
                          <a:pt x="2" y="34"/>
                          <a:pt x="2" y="34"/>
                        </a:cubicBezTo>
                        <a:cubicBezTo>
                          <a:pt x="3" y="35"/>
                          <a:pt x="5" y="34"/>
                          <a:pt x="7" y="34"/>
                        </a:cubicBezTo>
                        <a:cubicBezTo>
                          <a:pt x="7" y="35"/>
                          <a:pt x="5" y="35"/>
                          <a:pt x="6" y="35"/>
                        </a:cubicBezTo>
                        <a:cubicBezTo>
                          <a:pt x="7" y="35"/>
                          <a:pt x="7" y="35"/>
                          <a:pt x="7" y="35"/>
                        </a:cubicBezTo>
                        <a:cubicBezTo>
                          <a:pt x="7" y="36"/>
                          <a:pt x="6" y="35"/>
                          <a:pt x="6" y="36"/>
                        </a:cubicBezTo>
                        <a:cubicBezTo>
                          <a:pt x="6" y="36"/>
                          <a:pt x="6" y="36"/>
                          <a:pt x="6" y="36"/>
                        </a:cubicBezTo>
                        <a:cubicBezTo>
                          <a:pt x="12" y="36"/>
                          <a:pt x="16" y="35"/>
                          <a:pt x="21" y="34"/>
                        </a:cubicBezTo>
                        <a:cubicBezTo>
                          <a:pt x="21" y="34"/>
                          <a:pt x="21" y="34"/>
                          <a:pt x="21" y="34"/>
                        </a:cubicBezTo>
                        <a:cubicBezTo>
                          <a:pt x="23" y="34"/>
                          <a:pt x="24" y="33"/>
                          <a:pt x="26" y="33"/>
                        </a:cubicBezTo>
                        <a:cubicBezTo>
                          <a:pt x="26" y="34"/>
                          <a:pt x="25" y="34"/>
                          <a:pt x="26" y="34"/>
                        </a:cubicBezTo>
                        <a:cubicBezTo>
                          <a:pt x="26" y="33"/>
                          <a:pt x="26" y="33"/>
                          <a:pt x="26" y="33"/>
                        </a:cubicBezTo>
                        <a:cubicBezTo>
                          <a:pt x="28" y="32"/>
                          <a:pt x="29" y="32"/>
                          <a:pt x="30" y="31"/>
                        </a:cubicBezTo>
                        <a:cubicBezTo>
                          <a:pt x="30" y="31"/>
                          <a:pt x="30" y="31"/>
                          <a:pt x="30" y="31"/>
                        </a:cubicBezTo>
                        <a:cubicBezTo>
                          <a:pt x="33" y="30"/>
                          <a:pt x="37" y="29"/>
                          <a:pt x="39" y="26"/>
                        </a:cubicBezTo>
                        <a:cubicBezTo>
                          <a:pt x="39" y="27"/>
                          <a:pt x="39" y="27"/>
                          <a:pt x="39" y="27"/>
                        </a:cubicBezTo>
                        <a:cubicBezTo>
                          <a:pt x="40" y="26"/>
                          <a:pt x="40" y="25"/>
                          <a:pt x="41" y="24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1" y="23"/>
                          <a:pt x="42" y="23"/>
                          <a:pt x="42" y="22"/>
                        </a:cubicBezTo>
                        <a:cubicBezTo>
                          <a:pt x="43" y="22"/>
                          <a:pt x="43" y="22"/>
                          <a:pt x="43" y="22"/>
                        </a:cubicBezTo>
                        <a:cubicBezTo>
                          <a:pt x="42" y="23"/>
                          <a:pt x="42" y="23"/>
                          <a:pt x="42" y="23"/>
                        </a:cubicBezTo>
                        <a:cubicBezTo>
                          <a:pt x="43" y="23"/>
                          <a:pt x="43" y="23"/>
                          <a:pt x="43" y="23"/>
                        </a:cubicBezTo>
                        <a:cubicBezTo>
                          <a:pt x="43" y="23"/>
                          <a:pt x="43" y="22"/>
                          <a:pt x="43" y="22"/>
                        </a:cubicBezTo>
                        <a:cubicBezTo>
                          <a:pt x="43" y="22"/>
                          <a:pt x="43" y="22"/>
                          <a:pt x="44" y="22"/>
                        </a:cubicBezTo>
                        <a:cubicBezTo>
                          <a:pt x="44" y="21"/>
                          <a:pt x="45" y="22"/>
                          <a:pt x="45" y="21"/>
                        </a:cubicBezTo>
                        <a:cubicBezTo>
                          <a:pt x="46" y="20"/>
                          <a:pt x="46" y="19"/>
                          <a:pt x="47" y="18"/>
                        </a:cubicBezTo>
                        <a:cubicBezTo>
                          <a:pt x="47" y="18"/>
                          <a:pt x="46" y="19"/>
                          <a:pt x="45" y="19"/>
                        </a:cubicBezTo>
                        <a:cubicBezTo>
                          <a:pt x="45" y="18"/>
                          <a:pt x="47" y="17"/>
                          <a:pt x="47" y="16"/>
                        </a:cubicBezTo>
                        <a:cubicBezTo>
                          <a:pt x="48" y="16"/>
                          <a:pt x="47" y="17"/>
                          <a:pt x="48" y="17"/>
                        </a:cubicBezTo>
                        <a:cubicBezTo>
                          <a:pt x="48" y="17"/>
                          <a:pt x="48" y="16"/>
                          <a:pt x="48" y="16"/>
                        </a:cubicBezTo>
                        <a:cubicBezTo>
                          <a:pt x="51" y="14"/>
                          <a:pt x="55" y="12"/>
                          <a:pt x="58" y="9"/>
                        </a:cubicBezTo>
                        <a:cubicBezTo>
                          <a:pt x="61" y="8"/>
                          <a:pt x="64" y="7"/>
                          <a:pt x="67" y="7"/>
                        </a:cubicBezTo>
                        <a:cubicBezTo>
                          <a:pt x="67" y="7"/>
                          <a:pt x="68" y="6"/>
                          <a:pt x="68" y="6"/>
                        </a:cubicBezTo>
                        <a:cubicBezTo>
                          <a:pt x="68" y="6"/>
                          <a:pt x="71" y="6"/>
                          <a:pt x="72" y="6"/>
                        </a:cubicBezTo>
                        <a:cubicBezTo>
                          <a:pt x="73" y="6"/>
                          <a:pt x="74" y="6"/>
                          <a:pt x="74" y="7"/>
                        </a:cubicBezTo>
                        <a:cubicBezTo>
                          <a:pt x="74" y="7"/>
                          <a:pt x="74" y="7"/>
                          <a:pt x="74" y="7"/>
                        </a:cubicBezTo>
                        <a:cubicBezTo>
                          <a:pt x="78" y="7"/>
                          <a:pt x="82" y="8"/>
                          <a:pt x="86" y="9"/>
                        </a:cubicBezTo>
                        <a:cubicBezTo>
                          <a:pt x="86" y="9"/>
                          <a:pt x="87" y="10"/>
                          <a:pt x="87" y="9"/>
                        </a:cubicBezTo>
                        <a:cubicBezTo>
                          <a:pt x="88" y="10"/>
                          <a:pt x="89" y="10"/>
                          <a:pt x="89" y="11"/>
                        </a:cubicBezTo>
                        <a:cubicBezTo>
                          <a:pt x="89" y="10"/>
                          <a:pt x="90" y="11"/>
                          <a:pt x="90" y="11"/>
                        </a:cubicBezTo>
                        <a:cubicBezTo>
                          <a:pt x="90" y="11"/>
                          <a:pt x="90" y="11"/>
                          <a:pt x="90" y="11"/>
                        </a:cubicBezTo>
                        <a:cubicBezTo>
                          <a:pt x="90" y="10"/>
                          <a:pt x="90" y="10"/>
                          <a:pt x="90" y="10"/>
                        </a:cubicBezTo>
                        <a:close/>
                        <a:moveTo>
                          <a:pt x="20" y="26"/>
                        </a:moveTo>
                        <a:cubicBezTo>
                          <a:pt x="21" y="25"/>
                          <a:pt x="21" y="25"/>
                          <a:pt x="21" y="25"/>
                        </a:cubicBezTo>
                        <a:cubicBezTo>
                          <a:pt x="21" y="25"/>
                          <a:pt x="21" y="25"/>
                          <a:pt x="21" y="25"/>
                        </a:cubicBezTo>
                        <a:lnTo>
                          <a:pt x="20" y="26"/>
                        </a:lnTo>
                        <a:close/>
                        <a:moveTo>
                          <a:pt x="40" y="15"/>
                        </a:moveTo>
                        <a:cubicBezTo>
                          <a:pt x="41" y="15"/>
                          <a:pt x="41" y="15"/>
                          <a:pt x="41" y="15"/>
                        </a:cubicBezTo>
                        <a:cubicBezTo>
                          <a:pt x="41" y="16"/>
                          <a:pt x="39" y="17"/>
                          <a:pt x="38" y="18"/>
                        </a:cubicBezTo>
                        <a:cubicBezTo>
                          <a:pt x="38" y="18"/>
                          <a:pt x="38" y="18"/>
                          <a:pt x="38" y="17"/>
                        </a:cubicBezTo>
                        <a:cubicBezTo>
                          <a:pt x="38" y="18"/>
                          <a:pt x="38" y="18"/>
                          <a:pt x="38" y="18"/>
                        </a:cubicBezTo>
                        <a:cubicBezTo>
                          <a:pt x="39" y="17"/>
                          <a:pt x="39" y="17"/>
                          <a:pt x="39" y="17"/>
                        </a:cubicBezTo>
                        <a:cubicBezTo>
                          <a:pt x="38" y="17"/>
                          <a:pt x="38" y="17"/>
                          <a:pt x="38" y="17"/>
                        </a:cubicBezTo>
                        <a:cubicBezTo>
                          <a:pt x="40" y="15"/>
                          <a:pt x="40" y="15"/>
                          <a:pt x="40" y="15"/>
                        </a:cubicBezTo>
                        <a:close/>
                        <a:moveTo>
                          <a:pt x="34" y="11"/>
                        </a:moveTo>
                        <a:cubicBezTo>
                          <a:pt x="35" y="10"/>
                          <a:pt x="35" y="10"/>
                          <a:pt x="35" y="10"/>
                        </a:cubicBezTo>
                        <a:cubicBezTo>
                          <a:pt x="35" y="10"/>
                          <a:pt x="35" y="10"/>
                          <a:pt x="35" y="10"/>
                        </a:cubicBezTo>
                        <a:lnTo>
                          <a:pt x="34" y="11"/>
                        </a:lnTo>
                        <a:close/>
                        <a:moveTo>
                          <a:pt x="39" y="10"/>
                        </a:moveTo>
                        <a:cubicBezTo>
                          <a:pt x="40" y="10"/>
                          <a:pt x="40" y="10"/>
                          <a:pt x="40" y="10"/>
                        </a:cubicBezTo>
                        <a:cubicBezTo>
                          <a:pt x="38" y="11"/>
                          <a:pt x="37" y="13"/>
                          <a:pt x="35" y="14"/>
                        </a:cubicBezTo>
                        <a:cubicBezTo>
                          <a:pt x="36" y="13"/>
                          <a:pt x="38" y="11"/>
                          <a:pt x="39" y="10"/>
                        </a:cubicBezTo>
                        <a:close/>
                        <a:moveTo>
                          <a:pt x="34" y="14"/>
                        </a:moveTo>
                        <a:cubicBezTo>
                          <a:pt x="34" y="15"/>
                          <a:pt x="34" y="15"/>
                          <a:pt x="34" y="15"/>
                        </a:cubicBezTo>
                        <a:cubicBezTo>
                          <a:pt x="34" y="15"/>
                          <a:pt x="34" y="15"/>
                          <a:pt x="34" y="15"/>
                        </a:cubicBezTo>
                        <a:lnTo>
                          <a:pt x="34" y="14"/>
                        </a:lnTo>
                        <a:close/>
                        <a:moveTo>
                          <a:pt x="35" y="21"/>
                        </a:move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5" y="21"/>
                          <a:pt x="35" y="21"/>
                          <a:pt x="35" y="21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2"/>
                          <a:pt x="34" y="22"/>
                        </a:cubicBezTo>
                        <a:cubicBezTo>
                          <a:pt x="34" y="22"/>
                          <a:pt x="34" y="21"/>
                          <a:pt x="35" y="21"/>
                        </a:cubicBezTo>
                        <a:close/>
                        <a:moveTo>
                          <a:pt x="34" y="16"/>
                        </a:moveTo>
                        <a:cubicBezTo>
                          <a:pt x="34" y="16"/>
                          <a:pt x="34" y="16"/>
                          <a:pt x="34" y="16"/>
                        </a:cubicBezTo>
                        <a:cubicBezTo>
                          <a:pt x="33" y="16"/>
                          <a:pt x="33" y="16"/>
                          <a:pt x="33" y="16"/>
                        </a:cubicBezTo>
                        <a:lnTo>
                          <a:pt x="34" y="16"/>
                        </a:lnTo>
                        <a:close/>
                        <a:moveTo>
                          <a:pt x="32" y="18"/>
                        </a:move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0" y="20"/>
                          <a:pt x="28" y="22"/>
                          <a:pt x="26" y="23"/>
                        </a:cubicBezTo>
                        <a:cubicBezTo>
                          <a:pt x="27" y="21"/>
                          <a:pt x="30" y="20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1" y="18"/>
                          <a:pt x="31" y="18"/>
                          <a:pt x="31" y="18"/>
                        </a:cubicBezTo>
                        <a:cubicBezTo>
                          <a:pt x="32" y="18"/>
                          <a:pt x="32" y="18"/>
                          <a:pt x="32" y="18"/>
                        </a:cubicBezTo>
                        <a:close/>
                        <a:moveTo>
                          <a:pt x="32" y="19"/>
                        </a:moveTo>
                        <a:cubicBezTo>
                          <a:pt x="33" y="18"/>
                          <a:pt x="33" y="18"/>
                          <a:pt x="33" y="18"/>
                        </a:cubicBezTo>
                        <a:cubicBezTo>
                          <a:pt x="33" y="18"/>
                          <a:pt x="32" y="18"/>
                          <a:pt x="32" y="19"/>
                        </a:cubicBezTo>
                        <a:cubicBezTo>
                          <a:pt x="33" y="19"/>
                          <a:pt x="33" y="19"/>
                          <a:pt x="33" y="19"/>
                        </a:cubicBezTo>
                        <a:lnTo>
                          <a:pt x="32" y="19"/>
                        </a:lnTo>
                        <a:close/>
                        <a:moveTo>
                          <a:pt x="39" y="25"/>
                        </a:moveTo>
                        <a:cubicBezTo>
                          <a:pt x="38" y="26"/>
                          <a:pt x="38" y="26"/>
                          <a:pt x="38" y="26"/>
                        </a:cubicBezTo>
                        <a:cubicBezTo>
                          <a:pt x="39" y="26"/>
                          <a:pt x="39" y="25"/>
                          <a:pt x="39" y="25"/>
                        </a:cubicBezTo>
                        <a:cubicBezTo>
                          <a:pt x="40" y="24"/>
                          <a:pt x="40" y="24"/>
                          <a:pt x="40" y="24"/>
                        </a:cubicBezTo>
                        <a:cubicBezTo>
                          <a:pt x="40" y="25"/>
                          <a:pt x="40" y="25"/>
                          <a:pt x="39" y="25"/>
                        </a:cubicBezTo>
                        <a:close/>
                        <a:moveTo>
                          <a:pt x="44" y="16"/>
                        </a:moveTo>
                        <a:cubicBezTo>
                          <a:pt x="41" y="19"/>
                          <a:pt x="41" y="19"/>
                          <a:pt x="41" y="19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0" y="20"/>
                          <a:pt x="40" y="20"/>
                          <a:pt x="40" y="21"/>
                        </a:cubicBezTo>
                        <a:cubicBezTo>
                          <a:pt x="39" y="20"/>
                          <a:pt x="39" y="20"/>
                          <a:pt x="39" y="20"/>
                        </a:cubicBezTo>
                        <a:cubicBezTo>
                          <a:pt x="39" y="22"/>
                          <a:pt x="37" y="22"/>
                          <a:pt x="37" y="23"/>
                        </a:cubicBezTo>
                        <a:cubicBezTo>
                          <a:pt x="37" y="23"/>
                          <a:pt x="37" y="23"/>
                          <a:pt x="37" y="23"/>
                        </a:cubicBezTo>
                        <a:cubicBezTo>
                          <a:pt x="36" y="24"/>
                          <a:pt x="36" y="24"/>
                          <a:pt x="36" y="24"/>
                        </a:cubicBezTo>
                        <a:cubicBezTo>
                          <a:pt x="36" y="24"/>
                          <a:pt x="37" y="23"/>
                          <a:pt x="37" y="23"/>
                        </a:cubicBezTo>
                        <a:cubicBezTo>
                          <a:pt x="36" y="23"/>
                          <a:pt x="36" y="23"/>
                          <a:pt x="36" y="23"/>
                        </a:cubicBezTo>
                        <a:cubicBezTo>
                          <a:pt x="35" y="24"/>
                          <a:pt x="34" y="25"/>
                          <a:pt x="33" y="26"/>
                        </a:cubicBezTo>
                        <a:cubicBezTo>
                          <a:pt x="33" y="25"/>
                          <a:pt x="33" y="25"/>
                          <a:pt x="33" y="25"/>
                        </a:cubicBezTo>
                        <a:cubicBezTo>
                          <a:pt x="34" y="25"/>
                          <a:pt x="34" y="24"/>
                          <a:pt x="35" y="24"/>
                        </a:cubicBezTo>
                        <a:cubicBezTo>
                          <a:pt x="35" y="24"/>
                          <a:pt x="35" y="24"/>
                          <a:pt x="35" y="23"/>
                        </a:cubicBezTo>
                        <a:cubicBezTo>
                          <a:pt x="35" y="23"/>
                          <a:pt x="35" y="23"/>
                          <a:pt x="35" y="23"/>
                        </a:cubicBezTo>
                        <a:cubicBezTo>
                          <a:pt x="35" y="23"/>
                          <a:pt x="37" y="23"/>
                          <a:pt x="37" y="21"/>
                        </a:cubicBezTo>
                        <a:cubicBezTo>
                          <a:pt x="37" y="22"/>
                          <a:pt x="37" y="22"/>
                          <a:pt x="37" y="22"/>
                        </a:cubicBezTo>
                        <a:cubicBezTo>
                          <a:pt x="37" y="21"/>
                          <a:pt x="40" y="21"/>
                          <a:pt x="39" y="20"/>
                        </a:cubicBezTo>
                        <a:cubicBezTo>
                          <a:pt x="40" y="20"/>
                          <a:pt x="40" y="19"/>
                          <a:pt x="40" y="18"/>
                        </a:cubicBezTo>
                        <a:cubicBezTo>
                          <a:pt x="40" y="19"/>
                          <a:pt x="40" y="19"/>
                          <a:pt x="40" y="19"/>
                        </a:cubicBezTo>
                        <a:cubicBezTo>
                          <a:pt x="41" y="17"/>
                          <a:pt x="42" y="17"/>
                          <a:pt x="44" y="16"/>
                        </a:cubicBezTo>
                        <a:cubicBezTo>
                          <a:pt x="44" y="15"/>
                          <a:pt x="44" y="15"/>
                          <a:pt x="44" y="15"/>
                        </a:cubicBezTo>
                        <a:cubicBezTo>
                          <a:pt x="44" y="15"/>
                          <a:pt x="44" y="15"/>
                          <a:pt x="44" y="16"/>
                        </a:cubicBezTo>
                        <a:cubicBezTo>
                          <a:pt x="43" y="16"/>
                          <a:pt x="43" y="16"/>
                          <a:pt x="43" y="16"/>
                        </a:cubicBezTo>
                        <a:lnTo>
                          <a:pt x="44" y="16"/>
                        </a:lnTo>
                        <a:close/>
                        <a:moveTo>
                          <a:pt x="59" y="3"/>
                        </a:moveTo>
                        <a:cubicBezTo>
                          <a:pt x="58" y="4"/>
                          <a:pt x="58" y="3"/>
                          <a:pt x="58" y="3"/>
                        </a:cubicBezTo>
                        <a:cubicBezTo>
                          <a:pt x="58" y="3"/>
                          <a:pt x="58" y="3"/>
                          <a:pt x="59" y="3"/>
                        </a:cubicBezTo>
                        <a:close/>
                        <a:moveTo>
                          <a:pt x="55" y="3"/>
                        </a:moveTo>
                        <a:cubicBezTo>
                          <a:pt x="55" y="3"/>
                          <a:pt x="55" y="3"/>
                          <a:pt x="55" y="3"/>
                        </a:cubicBezTo>
                        <a:cubicBezTo>
                          <a:pt x="55" y="4"/>
                          <a:pt x="55" y="4"/>
                          <a:pt x="55" y="4"/>
                        </a:cubicBezTo>
                        <a:lnTo>
                          <a:pt x="55" y="3"/>
                        </a:lnTo>
                        <a:close/>
                        <a:moveTo>
                          <a:pt x="56" y="4"/>
                        </a:move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4"/>
                          <a:pt x="56" y="4"/>
                          <a:pt x="56" y="4"/>
                        </a:cubicBezTo>
                        <a:cubicBezTo>
                          <a:pt x="56" y="5"/>
                          <a:pt x="56" y="5"/>
                          <a:pt x="56" y="5"/>
                        </a:cubicBezTo>
                        <a:cubicBezTo>
                          <a:pt x="55" y="5"/>
                          <a:pt x="55" y="5"/>
                          <a:pt x="55" y="5"/>
                        </a:cubicBezTo>
                        <a:cubicBezTo>
                          <a:pt x="56" y="5"/>
                          <a:pt x="55" y="5"/>
                          <a:pt x="55" y="4"/>
                        </a:cubicBezTo>
                        <a:cubicBezTo>
                          <a:pt x="55" y="5"/>
                          <a:pt x="54" y="5"/>
                          <a:pt x="53" y="5"/>
                        </a:cubicBezTo>
                        <a:cubicBezTo>
                          <a:pt x="53" y="5"/>
                          <a:pt x="56" y="5"/>
                          <a:pt x="56" y="4"/>
                        </a:cubicBezTo>
                        <a:close/>
                        <a:moveTo>
                          <a:pt x="52" y="6"/>
                        </a:moveTo>
                        <a:cubicBezTo>
                          <a:pt x="52" y="6"/>
                          <a:pt x="51" y="6"/>
                          <a:pt x="51" y="7"/>
                        </a:cubicBezTo>
                        <a:cubicBezTo>
                          <a:pt x="51" y="7"/>
                          <a:pt x="51" y="7"/>
                          <a:pt x="50" y="7"/>
                        </a:cubicBezTo>
                        <a:cubicBezTo>
                          <a:pt x="51" y="7"/>
                          <a:pt x="51" y="6"/>
                          <a:pt x="52" y="6"/>
                        </a:cubicBezTo>
                        <a:close/>
                        <a:moveTo>
                          <a:pt x="48" y="6"/>
                        </a:moveTo>
                        <a:cubicBezTo>
                          <a:pt x="48" y="7"/>
                          <a:pt x="48" y="7"/>
                          <a:pt x="48" y="7"/>
                        </a:cubicBezTo>
                        <a:cubicBezTo>
                          <a:pt x="47" y="7"/>
                          <a:pt x="47" y="7"/>
                          <a:pt x="47" y="7"/>
                        </a:cubicBezTo>
                        <a:lnTo>
                          <a:pt x="48" y="6"/>
                        </a:lnTo>
                        <a:close/>
                        <a:moveTo>
                          <a:pt x="47" y="12"/>
                        </a:move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7" y="12"/>
                          <a:pt x="47" y="12"/>
                          <a:pt x="47" y="12"/>
                        </a:cubicBezTo>
                        <a:cubicBezTo>
                          <a:pt x="49" y="10"/>
                          <a:pt x="49" y="10"/>
                          <a:pt x="49" y="10"/>
                        </a:cubicBezTo>
                        <a:lnTo>
                          <a:pt x="47" y="12"/>
                        </a:lnTo>
                        <a:close/>
                        <a:moveTo>
                          <a:pt x="48" y="5"/>
                        </a:moveTo>
                        <a:cubicBezTo>
                          <a:pt x="48" y="5"/>
                          <a:pt x="48" y="6"/>
                          <a:pt x="48" y="5"/>
                        </a:cubicBezTo>
                        <a:cubicBezTo>
                          <a:pt x="48" y="5"/>
                          <a:pt x="48" y="5"/>
                          <a:pt x="48" y="5"/>
                        </a:cubicBezTo>
                        <a:cubicBezTo>
                          <a:pt x="48" y="5"/>
                          <a:pt x="48" y="5"/>
                          <a:pt x="49" y="5"/>
                        </a:cubicBezTo>
                        <a:lnTo>
                          <a:pt x="48" y="5"/>
                        </a:lnTo>
                        <a:close/>
                        <a:moveTo>
                          <a:pt x="51" y="10"/>
                        </a:move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1" y="9"/>
                          <a:pt x="50" y="10"/>
                          <a:pt x="49" y="10"/>
                        </a:cubicBezTo>
                        <a:cubicBezTo>
                          <a:pt x="49" y="10"/>
                          <a:pt x="50" y="10"/>
                          <a:pt x="50" y="9"/>
                        </a:cubicBezTo>
                        <a:cubicBezTo>
                          <a:pt x="49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1" y="9"/>
                          <a:pt x="51" y="9"/>
                          <a:pt x="51" y="9"/>
                        </a:cubicBezTo>
                        <a:cubicBezTo>
                          <a:pt x="50" y="9"/>
                          <a:pt x="50" y="9"/>
                          <a:pt x="50" y="9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1" y="8"/>
                          <a:pt x="51" y="8"/>
                          <a:pt x="51" y="8"/>
                        </a:cubicBezTo>
                        <a:cubicBezTo>
                          <a:pt x="51" y="9"/>
                          <a:pt x="52" y="9"/>
                          <a:pt x="52" y="9"/>
                        </a:cubicBezTo>
                        <a:lnTo>
                          <a:pt x="51" y="10"/>
                        </a:lnTo>
                        <a:close/>
                        <a:moveTo>
                          <a:pt x="54" y="8"/>
                        </a:moveTo>
                        <a:cubicBezTo>
                          <a:pt x="54" y="8"/>
                          <a:pt x="54" y="8"/>
                          <a:pt x="54" y="8"/>
                        </a:cubicBezTo>
                        <a:cubicBezTo>
                          <a:pt x="53" y="8"/>
                          <a:pt x="53" y="8"/>
                          <a:pt x="53" y="8"/>
                        </a:cubicBezTo>
                        <a:cubicBezTo>
                          <a:pt x="52" y="9"/>
                          <a:pt x="52" y="9"/>
                          <a:pt x="52" y="9"/>
                        </a:cubicBezTo>
                        <a:cubicBezTo>
                          <a:pt x="53" y="9"/>
                          <a:pt x="52" y="8"/>
                          <a:pt x="52" y="8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7"/>
                          <a:pt x="53" y="7"/>
                          <a:pt x="53" y="7"/>
                        </a:cubicBezTo>
                        <a:cubicBezTo>
                          <a:pt x="52" y="8"/>
                          <a:pt x="52" y="8"/>
                          <a:pt x="52" y="8"/>
                        </a:cubicBezTo>
                        <a:cubicBezTo>
                          <a:pt x="53" y="8"/>
                          <a:pt x="54" y="7"/>
                          <a:pt x="55" y="7"/>
                        </a:cubicBezTo>
                        <a:cubicBezTo>
                          <a:pt x="55" y="7"/>
                          <a:pt x="54" y="8"/>
                          <a:pt x="54" y="8"/>
                        </a:cubicBezTo>
                        <a:close/>
                        <a:moveTo>
                          <a:pt x="55" y="7"/>
                        </a:moveTo>
                        <a:cubicBezTo>
                          <a:pt x="54" y="7"/>
                          <a:pt x="54" y="7"/>
                          <a:pt x="54" y="7"/>
                        </a:cubicBezTo>
                        <a:cubicBezTo>
                          <a:pt x="54" y="6"/>
                          <a:pt x="54" y="6"/>
                          <a:pt x="54" y="6"/>
                        </a:cubicBezTo>
                        <a:cubicBezTo>
                          <a:pt x="55" y="6"/>
                          <a:pt x="55" y="6"/>
                          <a:pt x="55" y="6"/>
                        </a:cubicBezTo>
                        <a:cubicBezTo>
                          <a:pt x="55" y="6"/>
                          <a:pt x="55" y="6"/>
                          <a:pt x="55" y="7"/>
                        </a:cubicBezTo>
                        <a:close/>
                        <a:moveTo>
                          <a:pt x="56" y="6"/>
                        </a:move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6" y="7"/>
                          <a:pt x="56" y="7"/>
                          <a:pt x="56" y="7"/>
                        </a:cubicBezTo>
                        <a:cubicBezTo>
                          <a:pt x="55" y="8"/>
                          <a:pt x="56" y="7"/>
                          <a:pt x="55" y="7"/>
                        </a:cubicBezTo>
                        <a:cubicBezTo>
                          <a:pt x="55" y="5"/>
                          <a:pt x="57" y="7"/>
                          <a:pt x="57" y="5"/>
                        </a:cubicBezTo>
                        <a:cubicBezTo>
                          <a:pt x="57" y="6"/>
                          <a:pt x="57" y="7"/>
                          <a:pt x="56" y="6"/>
                        </a:cubicBezTo>
                        <a:close/>
                        <a:moveTo>
                          <a:pt x="58" y="7"/>
                        </a:move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ubicBezTo>
                          <a:pt x="59" y="7"/>
                          <a:pt x="59" y="7"/>
                          <a:pt x="59" y="7"/>
                        </a:cubicBezTo>
                        <a:cubicBezTo>
                          <a:pt x="58" y="7"/>
                          <a:pt x="58" y="7"/>
                          <a:pt x="58" y="7"/>
                        </a:cubicBezTo>
                        <a:close/>
                        <a:moveTo>
                          <a:pt x="57" y="6"/>
                        </a:moveTo>
                        <a:cubicBezTo>
                          <a:pt x="58" y="6"/>
                          <a:pt x="59" y="6"/>
                          <a:pt x="60" y="5"/>
                        </a:cubicBezTo>
                        <a:cubicBezTo>
                          <a:pt x="59" y="6"/>
                          <a:pt x="58" y="6"/>
                          <a:pt x="57" y="6"/>
                        </a:cubicBezTo>
                        <a:close/>
                        <a:moveTo>
                          <a:pt x="60" y="5"/>
                        </a:moveTo>
                        <a:cubicBezTo>
                          <a:pt x="61" y="4"/>
                          <a:pt x="62" y="4"/>
                          <a:pt x="63" y="4"/>
                        </a:cubicBezTo>
                        <a:cubicBezTo>
                          <a:pt x="62" y="5"/>
                          <a:pt x="61" y="4"/>
                          <a:pt x="60" y="5"/>
                        </a:cubicBezTo>
                        <a:close/>
                      </a:path>
                    </a:pathLst>
                  </a:custGeom>
                  <a:solidFill>
                    <a:srgbClr val="D32F2F"/>
                  </a:solidFill>
                  <a:ln w="9525">
                    <a:noFill/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54559" name="文本框 5"/>
                <p:cNvSpPr txBox="1">
                  <a:spLocks noChangeArrowheads="1"/>
                </p:cNvSpPr>
                <p:nvPr/>
              </p:nvSpPr>
              <p:spPr bwMode="auto">
                <a:xfrm>
                  <a:off x="1668138" y="1979050"/>
                  <a:ext cx="484868" cy="6463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3600">
                      <a:latin typeface="华文行楷" pitchFamily="2" charset="-122"/>
                      <a:ea typeface="华文行楷" pitchFamily="2" charset="-122"/>
                    </a:rPr>
                    <a:t>壹</a:t>
                  </a:r>
                </a:p>
              </p:txBody>
            </p:sp>
          </p:grpSp>
          <p:sp>
            <p:nvSpPr>
              <p:cNvPr id="54557" name="文本框 18"/>
              <p:cNvSpPr txBox="1">
                <a:spLocks noChangeArrowheads="1"/>
              </p:cNvSpPr>
              <p:nvPr/>
            </p:nvSpPr>
            <p:spPr bwMode="auto">
              <a:xfrm>
                <a:off x="2547615" y="2753779"/>
                <a:ext cx="757506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kumimoji="1" lang="zh-CN" altLang="en-US" sz="2800" b="1" dirty="0">
                    <a:solidFill>
                      <a:srgbClr val="0000FF"/>
                    </a:solidFill>
                    <a:latin typeface="楷体" pitchFamily="49" charset="-122"/>
                    <a:ea typeface="楷体" pitchFamily="49" charset="-122"/>
                  </a:rPr>
                  <a:t>作用在导线上单位长度的安培力为 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矩形 55"/>
                <p:cNvSpPr/>
                <p:nvPr/>
              </p:nvSpPr>
              <p:spPr>
                <a:xfrm>
                  <a:off x="7925036" y="2181605"/>
                  <a:ext cx="1204881" cy="8989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矩形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5036" y="2181605"/>
                  <a:ext cx="1204881" cy="89896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8902815" y="222342"/>
            <a:ext cx="1829921" cy="2283749"/>
            <a:chOff x="8902815" y="222342"/>
            <a:chExt cx="1829921" cy="2283749"/>
          </a:xfrm>
        </p:grpSpPr>
        <p:grpSp>
          <p:nvGrpSpPr>
            <p:cNvPr id="76" name="Group 8"/>
            <p:cNvGrpSpPr>
              <a:grpSpLocks/>
            </p:cNvGrpSpPr>
            <p:nvPr/>
          </p:nvGrpSpPr>
          <p:grpSpPr bwMode="auto">
            <a:xfrm>
              <a:off x="9263178" y="380815"/>
              <a:ext cx="994163" cy="2125276"/>
              <a:chOff x="8505" y="6555"/>
              <a:chExt cx="900" cy="2220"/>
            </a:xfrm>
          </p:grpSpPr>
          <p:cxnSp>
            <p:nvCxnSpPr>
              <p:cNvPr id="80" name="AutoShape 9"/>
              <p:cNvCxnSpPr>
                <a:cxnSpLocks noChangeShapeType="1"/>
              </p:cNvCxnSpPr>
              <p:nvPr/>
            </p:nvCxnSpPr>
            <p:spPr bwMode="auto">
              <a:xfrm flipV="1">
                <a:off x="8505" y="6555"/>
                <a:ext cx="0" cy="22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" name="AutoShape 10"/>
              <p:cNvCxnSpPr>
                <a:cxnSpLocks noChangeShapeType="1"/>
              </p:cNvCxnSpPr>
              <p:nvPr/>
            </p:nvCxnSpPr>
            <p:spPr bwMode="auto">
              <a:xfrm flipV="1">
                <a:off x="9405" y="6555"/>
                <a:ext cx="0" cy="222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sm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" name="AutoShape 11"/>
              <p:cNvCxnSpPr>
                <a:cxnSpLocks noChangeShapeType="1"/>
              </p:cNvCxnSpPr>
              <p:nvPr/>
            </p:nvCxnSpPr>
            <p:spPr bwMode="auto">
              <a:xfrm>
                <a:off x="8505" y="7365"/>
                <a:ext cx="900" cy="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arrow" w="med" len="med"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" name="AutoShape 12"/>
              <p:cNvCxnSpPr>
                <a:cxnSpLocks noChangeShapeType="1"/>
              </p:cNvCxnSpPr>
              <p:nvPr/>
            </p:nvCxnSpPr>
            <p:spPr bwMode="auto">
              <a:xfrm flipV="1">
                <a:off x="8505" y="7575"/>
                <a:ext cx="0" cy="43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" name="AutoShape 13"/>
              <p:cNvCxnSpPr>
                <a:cxnSpLocks noChangeShapeType="1"/>
              </p:cNvCxnSpPr>
              <p:nvPr/>
            </p:nvCxnSpPr>
            <p:spPr bwMode="auto">
              <a:xfrm flipV="1">
                <a:off x="9405" y="7515"/>
                <a:ext cx="0" cy="435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/>
                <p:cNvSpPr/>
                <p:nvPr/>
              </p:nvSpPr>
              <p:spPr>
                <a:xfrm>
                  <a:off x="9268564" y="1676026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8564" y="1676026"/>
                  <a:ext cx="470010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10262726" y="1666875"/>
                  <a:ext cx="47001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2726" y="1666875"/>
                  <a:ext cx="470010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矩形 58"/>
                <p:cNvSpPr/>
                <p:nvPr/>
              </p:nvSpPr>
              <p:spPr>
                <a:xfrm>
                  <a:off x="9881949" y="274609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矩形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81949" y="274609"/>
                  <a:ext cx="344417" cy="52561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/>
                <p:cNvSpPr/>
                <p:nvPr/>
              </p:nvSpPr>
              <p:spPr>
                <a:xfrm>
                  <a:off x="8902815" y="222342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矩形 5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2815" y="222342"/>
                  <a:ext cx="344417" cy="5256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9582499" y="707410"/>
                  <a:ext cx="46346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82499" y="707410"/>
                  <a:ext cx="46346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9503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4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4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1868488" y="793750"/>
            <a:ext cx="8570912" cy="1816100"/>
            <a:chOff x="709839" y="664809"/>
            <a:chExt cx="8570133" cy="1815882"/>
          </a:xfrm>
        </p:grpSpPr>
        <p:sp>
          <p:nvSpPr>
            <p:cNvPr id="34" name="任意多边形 33"/>
            <p:cNvSpPr/>
            <p:nvPr/>
          </p:nvSpPr>
          <p:spPr>
            <a:xfrm>
              <a:off x="709839" y="704492"/>
              <a:ext cx="173021" cy="401589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09" name="文本框 34"/>
            <p:cNvSpPr txBox="1">
              <a:spLocks noChangeArrowheads="1"/>
            </p:cNvSpPr>
            <p:nvPr/>
          </p:nvSpPr>
          <p:spPr bwMode="auto">
            <a:xfrm>
              <a:off x="852723" y="664809"/>
              <a:ext cx="8427249" cy="18158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800" b="1" dirty="0">
                  <a:solidFill>
                    <a:srgbClr val="FF0000"/>
                  </a:solidFill>
                  <a:latin typeface="楷体" pitchFamily="49" charset="-122"/>
                  <a:ea typeface="楷体" pitchFamily="49" charset="-122"/>
                </a:rPr>
                <a:t>0625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一带电粒子，垂直射入均匀磁场，如果粒子质量增大到</a:t>
              </a:r>
              <a:r>
                <a:rPr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倍，入射速度增大到</a:t>
              </a:r>
              <a:r>
                <a:rPr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倍，磁场的磁感应强度增大到</a:t>
              </a:r>
              <a:r>
                <a:rPr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4</a:t>
              </a:r>
              <a:r>
                <a:rPr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倍，则通过粒子运动轨道包围范围内的磁通量增大到原来的</a:t>
              </a:r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3433200" y="2012435"/>
              <a:ext cx="169847" cy="398414"/>
            </a:xfrm>
            <a:custGeom>
              <a:avLst/>
              <a:gdLst>
                <a:gd name="connsiteX0" fmla="*/ 0 w 552450"/>
                <a:gd name="connsiteY0" fmla="*/ 0 h 1695450"/>
                <a:gd name="connsiteX1" fmla="*/ 552450 w 552450"/>
                <a:gd name="connsiteY1" fmla="*/ 0 h 1695450"/>
                <a:gd name="connsiteX2" fmla="*/ 552450 w 552450"/>
                <a:gd name="connsiteY2" fmla="*/ 209830 h 1695450"/>
                <a:gd name="connsiteX3" fmla="*/ 533156 w 552450"/>
                <a:gd name="connsiteY3" fmla="*/ 215819 h 1695450"/>
                <a:gd name="connsiteX4" fmla="*/ 114300 w 552450"/>
                <a:gd name="connsiteY4" fmla="*/ 847725 h 1695450"/>
                <a:gd name="connsiteX5" fmla="*/ 533156 w 552450"/>
                <a:gd name="connsiteY5" fmla="*/ 1479631 h 1695450"/>
                <a:gd name="connsiteX6" fmla="*/ 552450 w 552450"/>
                <a:gd name="connsiteY6" fmla="*/ 1485620 h 1695450"/>
                <a:gd name="connsiteX7" fmla="*/ 552450 w 552450"/>
                <a:gd name="connsiteY7" fmla="*/ 1695450 h 1695450"/>
                <a:gd name="connsiteX8" fmla="*/ 0 w 552450"/>
                <a:gd name="connsiteY8" fmla="*/ 1695450 h 1695450"/>
                <a:gd name="connsiteX9" fmla="*/ 0 w 552450"/>
                <a:gd name="connsiteY9" fmla="*/ 0 h 1695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2450" h="1695450">
                  <a:moveTo>
                    <a:pt x="0" y="0"/>
                  </a:moveTo>
                  <a:lnTo>
                    <a:pt x="552450" y="0"/>
                  </a:lnTo>
                  <a:lnTo>
                    <a:pt x="552450" y="209830"/>
                  </a:lnTo>
                  <a:lnTo>
                    <a:pt x="533156" y="215819"/>
                  </a:lnTo>
                  <a:cubicBezTo>
                    <a:pt x="287012" y="319929"/>
                    <a:pt x="114300" y="563657"/>
                    <a:pt x="114300" y="847725"/>
                  </a:cubicBezTo>
                  <a:cubicBezTo>
                    <a:pt x="114300" y="1131793"/>
                    <a:pt x="287012" y="1375522"/>
                    <a:pt x="533156" y="1479631"/>
                  </a:cubicBezTo>
                  <a:lnTo>
                    <a:pt x="552450" y="1485620"/>
                  </a:lnTo>
                  <a:lnTo>
                    <a:pt x="552450" y="1695450"/>
                  </a:lnTo>
                  <a:lnTo>
                    <a:pt x="0" y="16954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07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041525" y="2892425"/>
            <a:ext cx="8331200" cy="3389313"/>
            <a:chOff x="2041525" y="2892425"/>
            <a:chExt cx="8331200" cy="3389313"/>
          </a:xfrm>
        </p:grpSpPr>
        <p:grpSp>
          <p:nvGrpSpPr>
            <p:cNvPr id="65613" name="组合 5"/>
            <p:cNvGrpSpPr>
              <a:grpSpLocks/>
            </p:cNvGrpSpPr>
            <p:nvPr/>
          </p:nvGrpSpPr>
          <p:grpSpPr bwMode="auto">
            <a:xfrm>
              <a:off x="2041525" y="2892425"/>
              <a:ext cx="8331200" cy="3389313"/>
              <a:chOff x="1930401" y="1699031"/>
              <a:chExt cx="8331198" cy="3390185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815" y="2287507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59101" y="2354838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570" y="1680954"/>
                <a:ext cx="0" cy="143033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9424" y="3406827"/>
                <a:ext cx="141800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13" y="1560883"/>
                <a:ext cx="0" cy="274549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838" y="2000734"/>
                <a:ext cx="969962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9770" y="2364521"/>
                <a:ext cx="1208398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0426" y="2397072"/>
                <a:ext cx="1206810" cy="1208087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625" y="3550532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431" y="2792490"/>
                <a:ext cx="0" cy="1430337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4573" y="2496955"/>
                <a:ext cx="141800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7713" y="1992795"/>
                <a:ext cx="1955800" cy="194836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1088" y="3067808"/>
                <a:ext cx="971550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3039" y="2341496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150" y="2369128"/>
                <a:ext cx="12922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1438" y="1851470"/>
                <a:ext cx="1879600" cy="218337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6075" y="3112270"/>
                <a:ext cx="949325" cy="81618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631" name="文本框 27"/>
              <p:cNvSpPr txBox="1">
                <a:spLocks noChangeArrowheads="1"/>
              </p:cNvSpPr>
              <p:nvPr/>
            </p:nvSpPr>
            <p:spPr bwMode="auto">
              <a:xfrm>
                <a:off x="2841348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壹</a:t>
                </a:r>
              </a:p>
            </p:txBody>
          </p:sp>
          <p:sp>
            <p:nvSpPr>
              <p:cNvPr id="65632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贰</a:t>
                </a:r>
              </a:p>
            </p:txBody>
          </p:sp>
          <p:sp>
            <p:nvSpPr>
              <p:cNvPr id="65633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叁</a:t>
                </a:r>
              </a:p>
            </p:txBody>
          </p:sp>
          <p:sp>
            <p:nvSpPr>
              <p:cNvPr id="65634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36776" y="5036815"/>
                <a:ext cx="8020048" cy="52401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40" name="TextBox 21"/>
            <p:cNvSpPr txBox="1">
              <a:spLocks noChangeArrowheads="1"/>
            </p:cNvSpPr>
            <p:nvPr/>
          </p:nvSpPr>
          <p:spPr bwMode="auto">
            <a:xfrm>
              <a:off x="2952472" y="5407530"/>
              <a:ext cx="79831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2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  <p:sp>
          <p:nvSpPr>
            <p:cNvPr id="43" name="TextBox 21"/>
            <p:cNvSpPr txBox="1">
              <a:spLocks noChangeArrowheads="1"/>
            </p:cNvSpPr>
            <p:nvPr/>
          </p:nvSpPr>
          <p:spPr bwMode="auto">
            <a:xfrm>
              <a:off x="4846382" y="5407530"/>
              <a:ext cx="798310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4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  <p:sp>
          <p:nvSpPr>
            <p:cNvPr id="44" name="TextBox 21"/>
            <p:cNvSpPr txBox="1">
              <a:spLocks noChangeArrowheads="1"/>
            </p:cNvSpPr>
            <p:nvPr/>
          </p:nvSpPr>
          <p:spPr bwMode="auto">
            <a:xfrm>
              <a:off x="6648672" y="5407530"/>
              <a:ext cx="113368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1/2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  <p:sp>
          <p:nvSpPr>
            <p:cNvPr id="45" name="TextBox 21"/>
            <p:cNvSpPr txBox="1">
              <a:spLocks noChangeArrowheads="1"/>
            </p:cNvSpPr>
            <p:nvPr/>
          </p:nvSpPr>
          <p:spPr bwMode="auto">
            <a:xfrm>
              <a:off x="8618672" y="5407530"/>
              <a:ext cx="113368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1" lang="en-US" altLang="zh-CN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1/4</a:t>
              </a:r>
              <a:r>
                <a:rPr kumimoji="1" lang="zh-CN" altLang="en-US" sz="2800" b="1" dirty="0">
                  <a:solidFill>
                    <a:srgbClr val="0000FF"/>
                  </a:solidFill>
                  <a:latin typeface="楷体" pitchFamily="49" charset="-122"/>
                  <a:ea typeface="楷体" pitchFamily="49" charset="-122"/>
                </a:rPr>
                <a:t>倍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773613" y="2882900"/>
            <a:ext cx="822325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12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4008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434975" y="460375"/>
            <a:ext cx="1103313" cy="1103313"/>
            <a:chOff x="1161143" y="1538514"/>
            <a:chExt cx="1103086" cy="1103086"/>
          </a:xfrm>
        </p:grpSpPr>
        <p:sp>
          <p:nvSpPr>
            <p:cNvPr id="42" name="圆角矩形 41"/>
            <p:cNvSpPr/>
            <p:nvPr/>
          </p:nvSpPr>
          <p:spPr>
            <a:xfrm>
              <a:off x="1161143" y="1538514"/>
              <a:ext cx="1103086" cy="1103086"/>
            </a:xfrm>
            <a:prstGeom prst="roundRect">
              <a:avLst>
                <a:gd name="adj" fmla="val 5729"/>
              </a:avLst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07" name="文本框 42"/>
            <p:cNvSpPr txBox="1">
              <a:spLocks noChangeArrowheads="1"/>
            </p:cNvSpPr>
            <p:nvPr/>
          </p:nvSpPr>
          <p:spPr bwMode="auto">
            <a:xfrm>
              <a:off x="1342571" y="1660044"/>
              <a:ext cx="74022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48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题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794670" y="571500"/>
            <a:ext cx="8230394" cy="1437253"/>
            <a:chOff x="1794670" y="571500"/>
            <a:chExt cx="8230394" cy="14372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1"/>
                <p:cNvSpPr txBox="1">
                  <a:spLocks noChangeArrowheads="1"/>
                </p:cNvSpPr>
                <p:nvPr/>
              </p:nvSpPr>
              <p:spPr bwMode="auto">
                <a:xfrm>
                  <a:off x="1881189" y="571500"/>
                  <a:ext cx="8143875" cy="14372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wrap="square">
                  <a:spAutoFit/>
                </a:bodyPr>
                <a:lstStyle>
                  <a:defPPr>
                    <a:defRPr lang="zh-CN"/>
                  </a:defPPr>
                  <a:lvl1pPr algn="just">
                    <a:defRPr kumimoji="1" sz="2800" b="1">
                      <a:solidFill>
                        <a:srgbClr val="0000FF"/>
                      </a:solidFill>
                      <a:latin typeface="楷体" pitchFamily="49" charset="-122"/>
                      <a:ea typeface="楷体" pitchFamily="49" charset="-122"/>
                    </a:defRPr>
                  </a:lvl1pPr>
                </a:lstStyle>
                <a:p>
                  <a:r>
                    <a:rPr lang="en-US" altLang="zh-CN" dirty="0">
                      <a:solidFill>
                        <a:srgbClr val="FF0000"/>
                      </a:solidFill>
                    </a:rPr>
                    <a:t>0626</a:t>
                  </a:r>
                  <a:r>
                    <a:rPr lang="zh-CN" altLang="zh-CN" dirty="0"/>
                    <a:t>一带电粒子垂直射入磁场</a:t>
                  </a: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a14:m>
                  <a:r>
                    <a:rPr lang="zh-CN" altLang="zh-CN" dirty="0"/>
                    <a:t>后，作周期为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</m:oMath>
                  </a14:m>
                  <a:r>
                    <a:rPr lang="zh-CN" altLang="zh-CN" dirty="0"/>
                    <a:t>的匀速率圆周运动，若要使运动周期变为</a:t>
                  </a:r>
                  <a14:m>
                    <m:oMath xmlns:m="http://schemas.openxmlformats.org/officeDocument/2006/math">
                      <m:r>
                        <a:rPr lang="en-US" altLang="zh-CN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a14:m>
                  <a:r>
                    <a:rPr lang="zh-CN" altLang="zh-CN" dirty="0"/>
                    <a:t>，磁感应强度应变为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881189" y="571500"/>
                  <a:ext cx="8143875" cy="1437253"/>
                </a:xfrm>
                <a:prstGeom prst="rect">
                  <a:avLst/>
                </a:prstGeom>
                <a:blipFill>
                  <a:blip r:embed="rId2"/>
                  <a:stretch>
                    <a:fillRect l="-1572" t="-2119" r="-1497" b="-11017"/>
                  </a:stretch>
                </a:blipFill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组合 32"/>
            <p:cNvGrpSpPr>
              <a:grpSpLocks/>
            </p:cNvGrpSpPr>
            <p:nvPr/>
          </p:nvGrpSpPr>
          <p:grpSpPr bwMode="auto">
            <a:xfrm>
              <a:off x="1794670" y="638627"/>
              <a:ext cx="2494269" cy="1279625"/>
              <a:chOff x="1147648" y="1131377"/>
              <a:chExt cx="2494043" cy="1279472"/>
            </a:xfrm>
          </p:grpSpPr>
          <p:sp>
            <p:nvSpPr>
              <p:cNvPr id="34" name="任意多边形 33"/>
              <p:cNvSpPr/>
              <p:nvPr/>
            </p:nvSpPr>
            <p:spPr>
              <a:xfrm>
                <a:off x="1147648" y="1131377"/>
                <a:ext cx="173021" cy="401589"/>
              </a:xfrm>
              <a:custGeom>
                <a:avLst/>
                <a:gdLst>
                  <a:gd name="connsiteX0" fmla="*/ 0 w 552450"/>
                  <a:gd name="connsiteY0" fmla="*/ 0 h 1695450"/>
                  <a:gd name="connsiteX1" fmla="*/ 552450 w 552450"/>
                  <a:gd name="connsiteY1" fmla="*/ 0 h 1695450"/>
                  <a:gd name="connsiteX2" fmla="*/ 552450 w 552450"/>
                  <a:gd name="connsiteY2" fmla="*/ 209830 h 1695450"/>
                  <a:gd name="connsiteX3" fmla="*/ 533156 w 552450"/>
                  <a:gd name="connsiteY3" fmla="*/ 215819 h 1695450"/>
                  <a:gd name="connsiteX4" fmla="*/ 114300 w 552450"/>
                  <a:gd name="connsiteY4" fmla="*/ 847725 h 1695450"/>
                  <a:gd name="connsiteX5" fmla="*/ 533156 w 552450"/>
                  <a:gd name="connsiteY5" fmla="*/ 1479631 h 1695450"/>
                  <a:gd name="connsiteX6" fmla="*/ 552450 w 552450"/>
                  <a:gd name="connsiteY6" fmla="*/ 1485620 h 1695450"/>
                  <a:gd name="connsiteX7" fmla="*/ 552450 w 552450"/>
                  <a:gd name="connsiteY7" fmla="*/ 1695450 h 1695450"/>
                  <a:gd name="connsiteX8" fmla="*/ 0 w 552450"/>
                  <a:gd name="connsiteY8" fmla="*/ 1695450 h 1695450"/>
                  <a:gd name="connsiteX9" fmla="*/ 0 w 552450"/>
                  <a:gd name="connsiteY9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450" h="1695450">
                    <a:moveTo>
                      <a:pt x="0" y="0"/>
                    </a:moveTo>
                    <a:lnTo>
                      <a:pt x="552450" y="0"/>
                    </a:lnTo>
                    <a:lnTo>
                      <a:pt x="552450" y="209830"/>
                    </a:lnTo>
                    <a:lnTo>
                      <a:pt x="533156" y="215819"/>
                    </a:lnTo>
                    <a:cubicBezTo>
                      <a:pt x="287012" y="319929"/>
                      <a:pt x="114300" y="563657"/>
                      <a:pt x="114300" y="847725"/>
                    </a:cubicBezTo>
                    <a:cubicBezTo>
                      <a:pt x="114300" y="1131793"/>
                      <a:pt x="287012" y="1375522"/>
                      <a:pt x="533156" y="1479631"/>
                    </a:cubicBezTo>
                    <a:lnTo>
                      <a:pt x="552450" y="1485620"/>
                    </a:lnTo>
                    <a:lnTo>
                      <a:pt x="552450" y="1695450"/>
                    </a:lnTo>
                    <a:lnTo>
                      <a:pt x="0" y="1695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 flipH="1">
                <a:off x="3471844" y="2012435"/>
                <a:ext cx="169847" cy="398414"/>
              </a:xfrm>
              <a:custGeom>
                <a:avLst/>
                <a:gdLst>
                  <a:gd name="connsiteX0" fmla="*/ 0 w 552450"/>
                  <a:gd name="connsiteY0" fmla="*/ 0 h 1695450"/>
                  <a:gd name="connsiteX1" fmla="*/ 552450 w 552450"/>
                  <a:gd name="connsiteY1" fmla="*/ 0 h 1695450"/>
                  <a:gd name="connsiteX2" fmla="*/ 552450 w 552450"/>
                  <a:gd name="connsiteY2" fmla="*/ 209830 h 1695450"/>
                  <a:gd name="connsiteX3" fmla="*/ 533156 w 552450"/>
                  <a:gd name="connsiteY3" fmla="*/ 215819 h 1695450"/>
                  <a:gd name="connsiteX4" fmla="*/ 114300 w 552450"/>
                  <a:gd name="connsiteY4" fmla="*/ 847725 h 1695450"/>
                  <a:gd name="connsiteX5" fmla="*/ 533156 w 552450"/>
                  <a:gd name="connsiteY5" fmla="*/ 1479631 h 1695450"/>
                  <a:gd name="connsiteX6" fmla="*/ 552450 w 552450"/>
                  <a:gd name="connsiteY6" fmla="*/ 1485620 h 1695450"/>
                  <a:gd name="connsiteX7" fmla="*/ 552450 w 552450"/>
                  <a:gd name="connsiteY7" fmla="*/ 1695450 h 1695450"/>
                  <a:gd name="connsiteX8" fmla="*/ 0 w 552450"/>
                  <a:gd name="connsiteY8" fmla="*/ 1695450 h 1695450"/>
                  <a:gd name="connsiteX9" fmla="*/ 0 w 552450"/>
                  <a:gd name="connsiteY9" fmla="*/ 0 h 169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52450" h="1695450">
                    <a:moveTo>
                      <a:pt x="0" y="0"/>
                    </a:moveTo>
                    <a:lnTo>
                      <a:pt x="552450" y="0"/>
                    </a:lnTo>
                    <a:lnTo>
                      <a:pt x="552450" y="209830"/>
                    </a:lnTo>
                    <a:lnTo>
                      <a:pt x="533156" y="215819"/>
                    </a:lnTo>
                    <a:cubicBezTo>
                      <a:pt x="287012" y="319929"/>
                      <a:pt x="114300" y="563657"/>
                      <a:pt x="114300" y="847725"/>
                    </a:cubicBezTo>
                    <a:cubicBezTo>
                      <a:pt x="114300" y="1131793"/>
                      <a:pt x="287012" y="1375522"/>
                      <a:pt x="533156" y="1479631"/>
                    </a:cubicBezTo>
                    <a:lnTo>
                      <a:pt x="552450" y="1485620"/>
                    </a:lnTo>
                    <a:lnTo>
                      <a:pt x="552450" y="1695450"/>
                    </a:lnTo>
                    <a:lnTo>
                      <a:pt x="0" y="16954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794670" y="2409825"/>
            <a:ext cx="8331200" cy="3389313"/>
            <a:chOff x="1794670" y="2409825"/>
            <a:chExt cx="8331200" cy="3389313"/>
          </a:xfrm>
        </p:grpSpPr>
        <p:grpSp>
          <p:nvGrpSpPr>
            <p:cNvPr id="65613" name="组合 5"/>
            <p:cNvGrpSpPr>
              <a:grpSpLocks/>
            </p:cNvGrpSpPr>
            <p:nvPr/>
          </p:nvGrpSpPr>
          <p:grpSpPr bwMode="auto">
            <a:xfrm>
              <a:off x="1794670" y="2409825"/>
              <a:ext cx="8331200" cy="3389313"/>
              <a:chOff x="1930401" y="1699031"/>
              <a:chExt cx="8331198" cy="3390185"/>
            </a:xfrm>
          </p:grpSpPr>
          <p:sp>
            <p:nvSpPr>
              <p:cNvPr id="7" name="矩形 6"/>
              <p:cNvSpPr/>
              <p:nvPr/>
            </p:nvSpPr>
            <p:spPr>
              <a:xfrm rot="2700000">
                <a:off x="2543815" y="2287507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 rot="2700000" flipH="1">
                <a:off x="2959101" y="2354838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2700000">
                <a:off x="2645570" y="1680954"/>
                <a:ext cx="0" cy="1430338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rot="2700000">
                <a:off x="1929424" y="3406827"/>
                <a:ext cx="1418002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rot="2700000" flipV="1">
                <a:off x="4113213" y="1560883"/>
                <a:ext cx="0" cy="274549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 rot="255757" flipH="1" flipV="1">
                <a:off x="5049838" y="2000734"/>
                <a:ext cx="969962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矩形 12"/>
              <p:cNvSpPr/>
              <p:nvPr/>
            </p:nvSpPr>
            <p:spPr>
              <a:xfrm rot="2700000">
                <a:off x="4479770" y="2364521"/>
                <a:ext cx="1208398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4" name="矩形 13"/>
              <p:cNvSpPr/>
              <p:nvPr/>
            </p:nvSpPr>
            <p:spPr>
              <a:xfrm rot="2700000" flipH="1" flipV="1">
                <a:off x="8460426" y="2397072"/>
                <a:ext cx="1206810" cy="1208087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15" name="直接连接符 14"/>
              <p:cNvCxnSpPr/>
              <p:nvPr/>
            </p:nvCxnSpPr>
            <p:spPr>
              <a:xfrm rot="2700000" flipV="1">
                <a:off x="7921625" y="3550532"/>
                <a:ext cx="131127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 rot="2700000" flipH="1" flipV="1">
                <a:off x="9546431" y="2792490"/>
                <a:ext cx="0" cy="1430337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/>
              <p:nvPr/>
            </p:nvCxnSpPr>
            <p:spPr>
              <a:xfrm rot="2700000" flipH="1" flipV="1">
                <a:off x="8844573" y="2496955"/>
                <a:ext cx="1418003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/>
              <p:nvPr/>
            </p:nvCxnSpPr>
            <p:spPr>
              <a:xfrm flipH="1">
                <a:off x="7097713" y="1992795"/>
                <a:ext cx="1955800" cy="1948363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/>
              <p:nvPr/>
            </p:nvCxnSpPr>
            <p:spPr>
              <a:xfrm rot="255757">
                <a:off x="6161088" y="3067808"/>
                <a:ext cx="971550" cy="83524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矩形 19"/>
              <p:cNvSpPr/>
              <p:nvPr/>
            </p:nvSpPr>
            <p:spPr>
              <a:xfrm rot="2700000" flipH="1" flipV="1">
                <a:off x="6503039" y="2341496"/>
                <a:ext cx="1206810" cy="1208088"/>
              </a:xfrm>
              <a:prstGeom prst="rect">
                <a:avLst/>
              </a:prstGeom>
              <a:solidFill>
                <a:srgbClr val="A4A3A4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cxnSp>
            <p:nvCxnSpPr>
              <p:cNvPr id="21" name="直接连接符 20"/>
              <p:cNvCxnSpPr/>
              <p:nvPr/>
            </p:nvCxnSpPr>
            <p:spPr>
              <a:xfrm rot="2700000" flipV="1">
                <a:off x="6915150" y="2369128"/>
                <a:ext cx="1292225" cy="0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rot="255757" flipV="1">
                <a:off x="5151438" y="1851470"/>
                <a:ext cx="1879600" cy="218337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/>
              <p:nvPr/>
            </p:nvCxnSpPr>
            <p:spPr>
              <a:xfrm rot="255757">
                <a:off x="4156075" y="3112270"/>
                <a:ext cx="949325" cy="816185"/>
              </a:xfrm>
              <a:prstGeom prst="line">
                <a:avLst/>
              </a:prstGeom>
              <a:ln w="3175">
                <a:solidFill>
                  <a:srgbClr val="D32F2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631" name="文本框 27"/>
              <p:cNvSpPr txBox="1">
                <a:spLocks noChangeArrowheads="1"/>
              </p:cNvSpPr>
              <p:nvPr/>
            </p:nvSpPr>
            <p:spPr bwMode="auto">
              <a:xfrm>
                <a:off x="2841348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 dirty="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壹</a:t>
                </a:r>
              </a:p>
            </p:txBody>
          </p:sp>
          <p:sp>
            <p:nvSpPr>
              <p:cNvPr id="65632" name="文本框 28"/>
              <p:cNvSpPr txBox="1">
                <a:spLocks noChangeArrowheads="1"/>
              </p:cNvSpPr>
              <p:nvPr/>
            </p:nvSpPr>
            <p:spPr bwMode="auto">
              <a:xfrm>
                <a:off x="4799034" y="2430302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贰</a:t>
                </a:r>
              </a:p>
            </p:txBody>
          </p:sp>
          <p:sp>
            <p:nvSpPr>
              <p:cNvPr id="65633" name="文本框 29"/>
              <p:cNvSpPr txBox="1">
                <a:spLocks noChangeArrowheads="1"/>
              </p:cNvSpPr>
              <p:nvPr/>
            </p:nvSpPr>
            <p:spPr bwMode="auto">
              <a:xfrm>
                <a:off x="6802045" y="2459330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叁</a:t>
                </a:r>
              </a:p>
            </p:txBody>
          </p:sp>
          <p:sp>
            <p:nvSpPr>
              <p:cNvPr id="65634" name="文本框 30"/>
              <p:cNvSpPr txBox="1">
                <a:spLocks noChangeArrowheads="1"/>
              </p:cNvSpPr>
              <p:nvPr/>
            </p:nvSpPr>
            <p:spPr bwMode="auto">
              <a:xfrm>
                <a:off x="8768538" y="2517386"/>
                <a:ext cx="611704" cy="9233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5400">
                    <a:solidFill>
                      <a:schemeClr val="bg1"/>
                    </a:solidFill>
                    <a:latin typeface="汉仪颜楷繁"/>
                    <a:ea typeface="汉仪颜楷繁"/>
                    <a:cs typeface="汉仪颜楷繁"/>
                  </a:rPr>
                  <a:t>肆</a:t>
                </a: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136776" y="5036815"/>
                <a:ext cx="8020048" cy="52401"/>
              </a:xfrm>
              <a:prstGeom prst="rect">
                <a:avLst/>
              </a:prstGeom>
              <a:solidFill>
                <a:srgbClr val="D32F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594737" y="4903079"/>
                  <a:ext cx="904415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4737" y="4903079"/>
                  <a:ext cx="904415" cy="57547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6704005" y="4903079"/>
                  <a:ext cx="529311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4005" y="4903079"/>
                  <a:ext cx="529311" cy="57547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8529595" y="4903079"/>
                  <a:ext cx="797013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29595" y="4903079"/>
                  <a:ext cx="797013" cy="57547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4704500" y="4903079"/>
                  <a:ext cx="529311" cy="5754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4500" y="4903079"/>
                  <a:ext cx="529311" cy="57547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526758" y="2400300"/>
            <a:ext cx="822325" cy="822325"/>
            <a:chOff x="2265529" y="2033517"/>
            <a:chExt cx="821667" cy="821667"/>
          </a:xfrm>
        </p:grpSpPr>
        <p:sp>
          <p:nvSpPr>
            <p:cNvPr id="38" name="椭圆 37"/>
            <p:cNvSpPr/>
            <p:nvPr/>
          </p:nvSpPr>
          <p:spPr>
            <a:xfrm>
              <a:off x="2265529" y="2033517"/>
              <a:ext cx="821667" cy="821667"/>
            </a:xfrm>
            <a:prstGeom prst="ellipse">
              <a:avLst/>
            </a:prstGeom>
            <a:solidFill>
              <a:srgbClr val="D3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5612" name="文本框 38"/>
            <p:cNvSpPr txBox="1">
              <a:spLocks noChangeArrowheads="1"/>
            </p:cNvSpPr>
            <p:nvPr/>
          </p:nvSpPr>
          <p:spPr bwMode="auto">
            <a:xfrm>
              <a:off x="2305335" y="2152557"/>
              <a:ext cx="705661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3600">
                  <a:solidFill>
                    <a:schemeClr val="bg1"/>
                  </a:solidFill>
                  <a:latin typeface="华文行楷" pitchFamily="2" charset="-122"/>
                  <a:ea typeface="华文行楷" pitchFamily="2" charset="-122"/>
                </a:rPr>
                <a:t>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30467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1949451" y="1094016"/>
            <a:ext cx="77771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例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：匀强磁场中的直导线所受到的安培力。</a:t>
            </a:r>
          </a:p>
        </p:txBody>
      </p:sp>
      <p:sp>
        <p:nvSpPr>
          <p:cNvPr id="77844" name="Text Box 20"/>
          <p:cNvSpPr txBox="1">
            <a:spLocks noChangeArrowheads="1"/>
          </p:cNvSpPr>
          <p:nvPr/>
        </p:nvSpPr>
        <p:spPr bwMode="auto">
          <a:xfrm>
            <a:off x="1949451" y="1707553"/>
            <a:ext cx="97490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解：据安培定律，导线上各电流元所受到的磁场力方向相同，合力大小为</a:t>
            </a:r>
          </a:p>
        </p:txBody>
      </p:sp>
      <p:sp>
        <p:nvSpPr>
          <p:cNvPr id="30" name="矩形 29"/>
          <p:cNvSpPr>
            <a:spLocks noChangeArrowheads="1"/>
          </p:cNvSpPr>
          <p:nvPr/>
        </p:nvSpPr>
        <p:spPr bwMode="auto">
          <a:xfrm>
            <a:off x="1949450" y="4668839"/>
            <a:ext cx="747229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若</a:t>
            </a:r>
          </a:p>
        </p:txBody>
      </p:sp>
      <p:sp>
        <p:nvSpPr>
          <p:cNvPr id="31" name="Text Box 27"/>
          <p:cNvSpPr txBox="1">
            <a:spLocks noChangeArrowheads="1"/>
          </p:cNvSpPr>
          <p:nvPr/>
        </p:nvSpPr>
        <p:spPr bwMode="auto">
          <a:xfrm>
            <a:off x="5530367" y="4059467"/>
            <a:ext cx="29035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力的方向向内。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586457" y="2493650"/>
                <a:ext cx="2783262" cy="97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𝐼𝐵𝑑𝑙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457" y="2493650"/>
                <a:ext cx="2783262" cy="973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2878138" y="3274738"/>
                <a:ext cx="2519279" cy="973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nary>
                        <m:naryPr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𝑑𝑙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138" y="3274738"/>
                <a:ext cx="2519279" cy="973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2911127" y="4077801"/>
                <a:ext cx="200734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1127" y="4077801"/>
                <a:ext cx="20073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8062430" y="2547939"/>
            <a:ext cx="3240088" cy="3024187"/>
            <a:chOff x="8062430" y="2547939"/>
            <a:chExt cx="3240088" cy="3024187"/>
          </a:xfrm>
        </p:grpSpPr>
        <p:grpSp>
          <p:nvGrpSpPr>
            <p:cNvPr id="2" name="Group 38"/>
            <p:cNvGrpSpPr>
              <a:grpSpLocks/>
            </p:cNvGrpSpPr>
            <p:nvPr/>
          </p:nvGrpSpPr>
          <p:grpSpPr bwMode="auto">
            <a:xfrm>
              <a:off x="8062430" y="2547939"/>
              <a:ext cx="3240088" cy="3024187"/>
              <a:chOff x="3334" y="1389"/>
              <a:chExt cx="2041" cy="1905"/>
            </a:xfrm>
          </p:grpSpPr>
          <p:sp>
            <p:nvSpPr>
              <p:cNvPr id="59406" name="AutoShape 32"/>
              <p:cNvSpPr>
                <a:spLocks noChangeArrowheads="1"/>
              </p:cNvSpPr>
              <p:nvPr/>
            </p:nvSpPr>
            <p:spPr bwMode="auto">
              <a:xfrm>
                <a:off x="3334" y="1389"/>
                <a:ext cx="2041" cy="1905"/>
              </a:xfrm>
              <a:prstGeom prst="roundRect">
                <a:avLst>
                  <a:gd name="adj" fmla="val 16667"/>
                </a:avLst>
              </a:prstGeom>
              <a:solidFill>
                <a:srgbClr val="FFFF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  <p:grpSp>
            <p:nvGrpSpPr>
              <p:cNvPr id="59407" name="Group 21"/>
              <p:cNvGrpSpPr>
                <a:grpSpLocks/>
              </p:cNvGrpSpPr>
              <p:nvPr/>
            </p:nvGrpSpPr>
            <p:grpSpPr bwMode="auto">
              <a:xfrm>
                <a:off x="3651" y="1525"/>
                <a:ext cx="1152" cy="1536"/>
                <a:chOff x="3470" y="1570"/>
                <a:chExt cx="1152" cy="1536"/>
              </a:xfrm>
            </p:grpSpPr>
            <p:sp>
              <p:nvSpPr>
                <p:cNvPr id="59408" name="Rectangle 5"/>
                <p:cNvSpPr>
                  <a:spLocks noChangeArrowheads="1"/>
                </p:cNvSpPr>
                <p:nvPr/>
              </p:nvSpPr>
              <p:spPr bwMode="auto">
                <a:xfrm>
                  <a:off x="4014" y="1752"/>
                  <a:ext cx="48" cy="1200"/>
                </a:xfrm>
                <a:prstGeom prst="rect">
                  <a:avLst/>
                </a:prstGeom>
                <a:solidFill>
                  <a:schemeClr val="accent2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endParaRPr>
                </a:p>
              </p:txBody>
            </p:sp>
            <p:sp>
              <p:nvSpPr>
                <p:cNvPr id="59409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3566" y="1858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0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3566" y="2194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1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3470" y="1570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2" name="Line 9"/>
                <p:cNvSpPr>
                  <a:spLocks noChangeShapeType="1"/>
                </p:cNvSpPr>
                <p:nvPr/>
              </p:nvSpPr>
              <p:spPr bwMode="auto">
                <a:xfrm flipV="1">
                  <a:off x="3614" y="2530"/>
                  <a:ext cx="1008" cy="576"/>
                </a:xfrm>
                <a:prstGeom prst="line">
                  <a:avLst/>
                </a:prstGeom>
                <a:noFill/>
                <a:ln w="28575">
                  <a:solidFill>
                    <a:srgbClr val="0000FF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3" name="Line 10"/>
                <p:cNvSpPr>
                  <a:spLocks noChangeShapeType="1"/>
                </p:cNvSpPr>
                <p:nvPr/>
              </p:nvSpPr>
              <p:spPr bwMode="auto">
                <a:xfrm flipV="1">
                  <a:off x="3950" y="2050"/>
                  <a:ext cx="0" cy="384"/>
                </a:xfrm>
                <a:prstGeom prst="line">
                  <a:avLst/>
                </a:prstGeom>
                <a:noFill/>
                <a:ln w="28575">
                  <a:solidFill>
                    <a:schemeClr val="hlink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59416" name="Arc 15"/>
                <p:cNvSpPr>
                  <a:spLocks/>
                </p:cNvSpPr>
                <p:nvPr/>
              </p:nvSpPr>
              <p:spPr bwMode="auto">
                <a:xfrm>
                  <a:off x="4059" y="2296"/>
                  <a:ext cx="182" cy="9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8997547" y="3297567"/>
                  <a:ext cx="4317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97547" y="3297567"/>
                  <a:ext cx="431721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>
                <a:xfrm>
                  <a:off x="10281081" y="2912260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81081" y="2912260"/>
                  <a:ext cx="529312" cy="5754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9571521" y="3479146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1521" y="3479146"/>
                  <a:ext cx="496546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2696679" y="4665741"/>
                <a:ext cx="116256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79" y="4665741"/>
                <a:ext cx="116256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/>
              <p:cNvSpPr/>
              <p:nvPr/>
            </p:nvSpPr>
            <p:spPr>
              <a:xfrm>
                <a:off x="4533659" y="4665741"/>
                <a:ext cx="118372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59" y="4665741"/>
                <a:ext cx="118372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/>
              <p:cNvSpPr/>
              <p:nvPr/>
            </p:nvSpPr>
            <p:spPr>
              <a:xfrm>
                <a:off x="2696679" y="5241760"/>
                <a:ext cx="1184683" cy="8244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0" name="矩形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679" y="5241760"/>
                <a:ext cx="1184683" cy="82445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/>
              <p:cNvSpPr/>
              <p:nvPr/>
            </p:nvSpPr>
            <p:spPr>
              <a:xfrm>
                <a:off x="4533659" y="5451666"/>
                <a:ext cx="155497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1" name="矩形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3659" y="5451666"/>
                <a:ext cx="155497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1949450" y="357188"/>
            <a:ext cx="33940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7030A0"/>
                </a:solidFill>
                <a:latin typeface="+mn-lt"/>
                <a:ea typeface="+mn-ea"/>
              </a:rPr>
              <a:t>二、安培定律的应用</a:t>
            </a:r>
          </a:p>
        </p:txBody>
      </p:sp>
    </p:spTree>
    <p:extLst>
      <p:ext uri="{BB962C8B-B14F-4D97-AF65-F5344CB8AC3E}">
        <p14:creationId xmlns:p14="http://schemas.microsoft.com/office/powerpoint/2010/main" val="347579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7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7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28" grpId="0"/>
      <p:bldP spid="77844" grpId="0"/>
      <p:bldP spid="30" grpId="0"/>
      <p:bldP spid="31" grpId="0"/>
      <p:bldP spid="26" grpId="0"/>
      <p:bldP spid="27" grpId="0"/>
      <p:bldP spid="28" grpId="0"/>
      <p:bldP spid="38" grpId="0"/>
      <p:bldP spid="39" grpId="0"/>
      <p:bldP spid="40" grpId="0"/>
      <p:bldP spid="4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71"/>
              <p:cNvSpPr txBox="1">
                <a:spLocks noChangeArrowheads="1"/>
              </p:cNvSpPr>
              <p:nvPr/>
            </p:nvSpPr>
            <p:spPr bwMode="auto">
              <a:xfrm>
                <a:off x="1852614" y="359328"/>
                <a:ext cx="9637021" cy="9541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例</a:t>
                </a:r>
                <a:r>
                  <a:rPr kumimoji="0" lang="en-US" altLang="zh-CN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2:</a:t>
                </a:r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有一段弯曲导线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𝑎𝑏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通有电流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kumimoji="0"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，求此导线在如图所示均匀磁场中受的力？</a:t>
                </a:r>
                <a:endParaRPr lang="zh-CN" altLang="en-US" sz="2800" dirty="0">
                  <a:solidFill>
                    <a:srgbClr val="0000FF"/>
                  </a:solidFill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Text 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52614" y="359328"/>
                <a:ext cx="9637021" cy="954107"/>
              </a:xfrm>
              <a:prstGeom prst="rect">
                <a:avLst/>
              </a:prstGeom>
              <a:blipFill>
                <a:blip r:embed="rId3"/>
                <a:stretch>
                  <a:fillRect l="-1328" t="-7051" r="-1265" b="-1730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 Box 95"/>
          <p:cNvSpPr txBox="1">
            <a:spLocks noChangeArrowheads="1"/>
          </p:cNvSpPr>
          <p:nvPr/>
        </p:nvSpPr>
        <p:spPr bwMode="auto">
          <a:xfrm>
            <a:off x="3178383" y="2426781"/>
            <a:ext cx="17208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矢量积满</a:t>
            </a:r>
          </a:p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足分配率</a:t>
            </a:r>
          </a:p>
        </p:txBody>
      </p:sp>
      <p:sp>
        <p:nvSpPr>
          <p:cNvPr id="25" name="AutoShape 96"/>
          <p:cNvSpPr>
            <a:spLocks noChangeArrowheads="1"/>
          </p:cNvSpPr>
          <p:nvPr/>
        </p:nvSpPr>
        <p:spPr bwMode="auto">
          <a:xfrm>
            <a:off x="4899233" y="2573909"/>
            <a:ext cx="304800" cy="762000"/>
          </a:xfrm>
          <a:prstGeom prst="downArrow">
            <a:avLst>
              <a:gd name="adj1" fmla="val 50000"/>
              <a:gd name="adj2" fmla="val 62500"/>
            </a:avLst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800" dirty="0">
              <a:solidFill>
                <a:srgbClr val="3333CC"/>
              </a:solidFill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550" name="Text Box 98"/>
              <p:cNvSpPr txBox="1">
                <a:spLocks noChangeArrowheads="1"/>
              </p:cNvSpPr>
              <p:nvPr/>
            </p:nvSpPr>
            <p:spPr bwMode="auto">
              <a:xfrm>
                <a:off x="3837781" y="5483743"/>
                <a:ext cx="7651751" cy="10064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与磁感应强度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微软雅黑" panose="020B0503020204020204" pitchFamily="34" charset="-122"/>
                  </a:rPr>
                  <a:t>在同一平面内所以，该力方向垂直于纸面向外。</a:t>
                </a:r>
              </a:p>
            </p:txBody>
          </p:sp>
        </mc:Choice>
        <mc:Fallback xmlns="">
          <p:sp>
            <p:nvSpPr>
              <p:cNvPr id="65550" name="Text Box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7781" y="5483743"/>
                <a:ext cx="7651751" cy="1006475"/>
              </a:xfrm>
              <a:prstGeom prst="rect">
                <a:avLst/>
              </a:prstGeom>
              <a:blipFill>
                <a:blip r:embed="rId4"/>
                <a:stretch>
                  <a:fillRect l="-1673" t="-1212" r="-1594" b="-163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549" name="Text Box 103"/>
          <p:cNvSpPr txBox="1">
            <a:spLocks noChangeArrowheads="1"/>
          </p:cNvSpPr>
          <p:nvPr/>
        </p:nvSpPr>
        <p:spPr bwMode="auto">
          <a:xfrm>
            <a:off x="8039071" y="4031589"/>
            <a:ext cx="12557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微软雅黑" panose="020B0503020204020204" pitchFamily="34" charset="-122"/>
              </a:rPr>
              <a:t>矢量和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/>
              <p:cNvSpPr/>
              <p:nvPr/>
            </p:nvSpPr>
            <p:spPr>
              <a:xfrm>
                <a:off x="3469572" y="1316889"/>
                <a:ext cx="2657587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4" name="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72" y="1316889"/>
                <a:ext cx="2657587" cy="10988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2538285" y="3352137"/>
                <a:ext cx="3064557" cy="1082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85" y="3352137"/>
                <a:ext cx="3064557" cy="10829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494891" y="3602368"/>
                <a:ext cx="1647181" cy="575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91" y="3602368"/>
                <a:ext cx="1647181" cy="57547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36"/>
              <p:cNvSpPr/>
              <p:nvPr/>
            </p:nvSpPr>
            <p:spPr>
              <a:xfrm>
                <a:off x="2538285" y="4670338"/>
                <a:ext cx="280281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∴  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7" name="矩形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285" y="4670338"/>
                <a:ext cx="2802819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9208901" y="3696918"/>
                <a:ext cx="1748234" cy="10697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</m:e>
                      </m:nary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8901" y="3696918"/>
                <a:ext cx="1748234" cy="106971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657307" y="1498833"/>
            <a:ext cx="3505200" cy="2017016"/>
            <a:chOff x="7657307" y="1498833"/>
            <a:chExt cx="3505200" cy="2017016"/>
          </a:xfrm>
        </p:grpSpPr>
        <p:grpSp>
          <p:nvGrpSpPr>
            <p:cNvPr id="5" name="Group 74"/>
            <p:cNvGrpSpPr>
              <a:grpSpLocks/>
            </p:cNvGrpSpPr>
            <p:nvPr/>
          </p:nvGrpSpPr>
          <p:grpSpPr bwMode="auto">
            <a:xfrm>
              <a:off x="7657307" y="1796430"/>
              <a:ext cx="3505200" cy="1676400"/>
              <a:chOff x="3072" y="1728"/>
              <a:chExt cx="2208" cy="1056"/>
            </a:xfrm>
          </p:grpSpPr>
          <p:sp>
            <p:nvSpPr>
              <p:cNvPr id="65554" name="Freeform 76"/>
              <p:cNvSpPr>
                <a:spLocks/>
              </p:cNvSpPr>
              <p:nvPr/>
            </p:nvSpPr>
            <p:spPr bwMode="auto">
              <a:xfrm>
                <a:off x="3369" y="1874"/>
                <a:ext cx="1562" cy="571"/>
              </a:xfrm>
              <a:custGeom>
                <a:avLst/>
                <a:gdLst>
                  <a:gd name="T0" fmla="*/ 0 w 1562"/>
                  <a:gd name="T1" fmla="*/ 1427 h 549"/>
                  <a:gd name="T2" fmla="*/ 430 w 1562"/>
                  <a:gd name="T3" fmla="*/ 104 h 549"/>
                  <a:gd name="T4" fmla="*/ 1059 w 1562"/>
                  <a:gd name="T5" fmla="*/ 909 h 549"/>
                  <a:gd name="T6" fmla="*/ 1562 w 1562"/>
                  <a:gd name="T7" fmla="*/ 1308 h 54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562"/>
                  <a:gd name="T13" fmla="*/ 0 h 549"/>
                  <a:gd name="T14" fmla="*/ 1562 w 1562"/>
                  <a:gd name="T15" fmla="*/ 549 h 54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562" h="549">
                    <a:moveTo>
                      <a:pt x="0" y="536"/>
                    </a:moveTo>
                    <a:cubicBezTo>
                      <a:pt x="72" y="454"/>
                      <a:pt x="254" y="71"/>
                      <a:pt x="430" y="38"/>
                    </a:cubicBezTo>
                    <a:cubicBezTo>
                      <a:pt x="615" y="0"/>
                      <a:pt x="795" y="549"/>
                      <a:pt x="1059" y="338"/>
                    </a:cubicBezTo>
                    <a:cubicBezTo>
                      <a:pt x="1323" y="127"/>
                      <a:pt x="1487" y="455"/>
                      <a:pt x="1562" y="491"/>
                    </a:cubicBezTo>
                  </a:path>
                </a:pathLst>
              </a:custGeom>
              <a:noFill/>
              <a:ln w="73025">
                <a:solidFill>
                  <a:srgbClr val="8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5" name="Line 77"/>
              <p:cNvSpPr>
                <a:spLocks noChangeShapeType="1"/>
              </p:cNvSpPr>
              <p:nvPr/>
            </p:nvSpPr>
            <p:spPr bwMode="auto">
              <a:xfrm>
                <a:off x="3072" y="2400"/>
                <a:ext cx="2160" cy="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6" name="Line 78"/>
              <p:cNvSpPr>
                <a:spLocks noChangeShapeType="1"/>
              </p:cNvSpPr>
              <p:nvPr/>
            </p:nvSpPr>
            <p:spPr bwMode="auto">
              <a:xfrm flipV="1">
                <a:off x="3168" y="1728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7" name="Line 79"/>
              <p:cNvSpPr>
                <a:spLocks noChangeShapeType="1"/>
              </p:cNvSpPr>
              <p:nvPr/>
            </p:nvSpPr>
            <p:spPr bwMode="auto">
              <a:xfrm flipV="1">
                <a:off x="3648" y="1728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8" name="Line 80"/>
              <p:cNvSpPr>
                <a:spLocks noChangeShapeType="1"/>
              </p:cNvSpPr>
              <p:nvPr/>
            </p:nvSpPr>
            <p:spPr bwMode="auto">
              <a:xfrm flipV="1">
                <a:off x="4176" y="1728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59" name="Line 81"/>
              <p:cNvSpPr>
                <a:spLocks noChangeShapeType="1"/>
              </p:cNvSpPr>
              <p:nvPr/>
            </p:nvSpPr>
            <p:spPr bwMode="auto">
              <a:xfrm flipV="1">
                <a:off x="4656" y="1776"/>
                <a:ext cx="624" cy="768"/>
              </a:xfrm>
              <a:prstGeom prst="line">
                <a:avLst/>
              </a:prstGeom>
              <a:noFill/>
              <a:ln w="41275">
                <a:solidFill>
                  <a:srgbClr val="0000FF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5" name="Line 87"/>
              <p:cNvSpPr>
                <a:spLocks noChangeShapeType="1"/>
              </p:cNvSpPr>
              <p:nvPr/>
            </p:nvSpPr>
            <p:spPr bwMode="auto">
              <a:xfrm>
                <a:off x="4288" y="26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6" name="Line 88"/>
              <p:cNvSpPr>
                <a:spLocks noChangeShapeType="1"/>
              </p:cNvSpPr>
              <p:nvPr/>
            </p:nvSpPr>
            <p:spPr bwMode="auto">
              <a:xfrm flipH="1">
                <a:off x="3376" y="2640"/>
                <a:ext cx="62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arrow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7" name="Line 89"/>
              <p:cNvSpPr>
                <a:spLocks noChangeShapeType="1"/>
              </p:cNvSpPr>
              <p:nvPr/>
            </p:nvSpPr>
            <p:spPr bwMode="auto">
              <a:xfrm>
                <a:off x="4936" y="2576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8" name="Line 90"/>
              <p:cNvSpPr>
                <a:spLocks noChangeShapeType="1"/>
              </p:cNvSpPr>
              <p:nvPr/>
            </p:nvSpPr>
            <p:spPr bwMode="auto">
              <a:xfrm>
                <a:off x="3392" y="2496"/>
                <a:ext cx="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569" name="Freeform 91"/>
              <p:cNvSpPr>
                <a:spLocks/>
              </p:cNvSpPr>
              <p:nvPr/>
            </p:nvSpPr>
            <p:spPr bwMode="auto">
              <a:xfrm>
                <a:off x="3513" y="2016"/>
                <a:ext cx="97" cy="228"/>
              </a:xfrm>
              <a:custGeom>
                <a:avLst/>
                <a:gdLst>
                  <a:gd name="T0" fmla="*/ 0 w 97"/>
                  <a:gd name="T1" fmla="*/ 228 h 228"/>
                  <a:gd name="T2" fmla="*/ 97 w 97"/>
                  <a:gd name="T3" fmla="*/ 0 h 228"/>
                  <a:gd name="T4" fmla="*/ 0 60000 65536"/>
                  <a:gd name="T5" fmla="*/ 0 60000 65536"/>
                  <a:gd name="T6" fmla="*/ 0 w 97"/>
                  <a:gd name="T7" fmla="*/ 0 h 228"/>
                  <a:gd name="T8" fmla="*/ 97 w 97"/>
                  <a:gd name="T9" fmla="*/ 228 h 22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97" h="228">
                    <a:moveTo>
                      <a:pt x="0" y="228"/>
                    </a:moveTo>
                    <a:cubicBezTo>
                      <a:pt x="21" y="136"/>
                      <a:pt x="77" y="47"/>
                      <a:pt x="97" y="0"/>
                    </a:cubicBezTo>
                  </a:path>
                </a:pathLst>
              </a:custGeom>
              <a:noFill/>
              <a:ln w="41275">
                <a:solidFill>
                  <a:srgbClr val="FF0000"/>
                </a:solidFill>
                <a:round/>
                <a:headEnd/>
                <a:tailEnd type="triangle" w="med" len="lg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矩形 39"/>
                <p:cNvSpPr/>
                <p:nvPr/>
              </p:nvSpPr>
              <p:spPr>
                <a:xfrm>
                  <a:off x="8853775" y="1672243"/>
                  <a:ext cx="431721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矩形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3775" y="1672243"/>
                  <a:ext cx="431721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矩形 40"/>
                <p:cNvSpPr/>
                <p:nvPr/>
              </p:nvSpPr>
              <p:spPr>
                <a:xfrm>
                  <a:off x="10460158" y="1498833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矩形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0158" y="1498833"/>
                  <a:ext cx="529312" cy="575479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矩形 41"/>
                <p:cNvSpPr/>
                <p:nvPr/>
              </p:nvSpPr>
              <p:spPr>
                <a:xfrm>
                  <a:off x="8375851" y="2155930"/>
                  <a:ext cx="629082" cy="58689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矩形 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5851" y="2155930"/>
                  <a:ext cx="629082" cy="58689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矩形 42"/>
                <p:cNvSpPr/>
                <p:nvPr/>
              </p:nvSpPr>
              <p:spPr>
                <a:xfrm>
                  <a:off x="8811761" y="2423518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矩形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761" y="2423518"/>
                  <a:ext cx="496546" cy="5232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9217890" y="2990230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7890" y="2990230"/>
                  <a:ext cx="344417" cy="5256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10612718" y="2944192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718" y="2944192"/>
                  <a:ext cx="344417" cy="52561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7803908" y="2944193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3908" y="2944193"/>
                  <a:ext cx="344417" cy="52561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358008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5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/>
      <p:bldP spid="25" grpId="0" animBg="1"/>
      <p:bldP spid="65550" grpId="0"/>
      <p:bldP spid="65549" grpId="0"/>
      <p:bldP spid="34" grpId="0"/>
      <p:bldP spid="35" grpId="0"/>
      <p:bldP spid="36" grpId="0"/>
      <p:bldP spid="37" grpId="0"/>
      <p:bldP spid="3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44"/>
          <p:cNvSpPr>
            <a:spLocks noChangeArrowheads="1"/>
          </p:cNvSpPr>
          <p:nvPr/>
        </p:nvSpPr>
        <p:spPr bwMode="auto">
          <a:xfrm>
            <a:off x="6992424" y="4519847"/>
            <a:ext cx="479424" cy="609524"/>
          </a:xfrm>
          <a:prstGeom prst="wedgeEllipseCallout">
            <a:avLst>
              <a:gd name="adj1" fmla="val 146918"/>
              <a:gd name="adj2" fmla="val -207569"/>
            </a:avLst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defTabSz="7620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endParaRPr lang="zh-CN" altLang="zh-CN" sz="2800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Box 2"/>
              <p:cNvSpPr txBox="1">
                <a:spLocks noChangeArrowheads="1"/>
              </p:cNvSpPr>
              <p:nvPr/>
            </p:nvSpPr>
            <p:spPr bwMode="auto">
              <a:xfrm>
                <a:off x="1714500" y="391763"/>
                <a:ext cx="9748630" cy="138499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3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：在均匀磁场中放置一半径为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的半圆形导线，电流强度为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，导线两端连线与磁感强度方向夹角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=30°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rPr>
                  <a:t>，求此段圆弧电流受的磁力。</a:t>
                </a:r>
              </a:p>
            </p:txBody>
          </p:sp>
        </mc:Choice>
        <mc:Fallback xmlns="">
          <p:sp>
            <p:nvSpPr>
              <p:cNvPr id="2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4500" y="391763"/>
                <a:ext cx="9748630" cy="1384995"/>
              </a:xfrm>
              <a:prstGeom prst="rect">
                <a:avLst/>
              </a:prstGeom>
              <a:blipFill>
                <a:blip r:embed="rId4"/>
                <a:stretch>
                  <a:fillRect l="-1251" t="-4405" r="-1313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612" name="Text Box 23"/>
              <p:cNvSpPr txBox="1">
                <a:spLocks noChangeArrowheads="1"/>
              </p:cNvSpPr>
              <p:nvPr/>
            </p:nvSpPr>
            <p:spPr bwMode="auto">
              <a:xfrm>
                <a:off x="1714500" y="1844054"/>
                <a:ext cx="4721225" cy="5868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解：在电流上任取电流元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𝐼𝑑</m:t>
                    </m:r>
                    <m:acc>
                      <m:accPr>
                        <m:chr m:val="⃑"/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</m:e>
                    </m:acc>
                  </m:oMath>
                </a14:m>
                <a:endParaRPr lang="zh-CN" altLang="en-US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67612" name="Text 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4500" y="1844054"/>
                <a:ext cx="4721225" cy="586892"/>
              </a:xfrm>
              <a:prstGeom prst="rect">
                <a:avLst/>
              </a:prstGeom>
              <a:blipFill>
                <a:blip r:embed="rId6"/>
                <a:stretch>
                  <a:fillRect l="-2581" b="-2916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 Box 27"/>
          <p:cNvSpPr txBox="1">
            <a:spLocks noChangeArrowheads="1"/>
          </p:cNvSpPr>
          <p:nvPr/>
        </p:nvSpPr>
        <p:spPr bwMode="auto">
          <a:xfrm>
            <a:off x="4353425" y="3713309"/>
            <a:ext cx="155464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场均匀</a:t>
            </a:r>
          </a:p>
        </p:txBody>
      </p:sp>
      <p:grpSp>
        <p:nvGrpSpPr>
          <p:cNvPr id="10" name="Group 31"/>
          <p:cNvGrpSpPr>
            <a:grpSpLocks/>
          </p:cNvGrpSpPr>
          <p:nvPr/>
        </p:nvGrpSpPr>
        <p:grpSpPr bwMode="auto">
          <a:xfrm>
            <a:off x="8103553" y="5600204"/>
            <a:ext cx="1931988" cy="604838"/>
            <a:chOff x="3245" y="3600"/>
            <a:chExt cx="1217" cy="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10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3245" y="3600"/>
                  <a:ext cx="952" cy="3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7620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defTabSz="76200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defTabSz="7620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defTabSz="7620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defTabSz="7620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None/>
                  </a:pPr>
                  <a14:m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</m:oMath>
                  </a14:m>
                  <a:r>
                    <a:rPr lang="zh-CN" altLang="en-US" sz="2800" dirty="0">
                      <a:solidFill>
                        <a:srgbClr val="0000FF"/>
                      </a:solidFill>
                      <a:latin typeface="+mn-lt"/>
                      <a:ea typeface="+mn-ea"/>
                    </a:rPr>
                    <a:t>方向：</a:t>
                  </a:r>
                </a:p>
              </p:txBody>
            </p:sp>
          </mc:Choice>
          <mc:Fallback xmlns="">
            <p:sp>
              <p:nvSpPr>
                <p:cNvPr id="67610" name="Text 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245" y="3600"/>
                  <a:ext cx="952" cy="363"/>
                </a:xfrm>
                <a:prstGeom prst="rect">
                  <a:avLst/>
                </a:prstGeom>
                <a:blipFill>
                  <a:blip r:embed="rId7"/>
                  <a:stretch>
                    <a:fillRect t="-2128" r="-6048" b="-29787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67611" name="Object 33"/>
                <p:cNvGraphicFramePr>
                  <a:graphicFrameLocks noChangeAspect="1"/>
                </p:cNvGraphicFramePr>
                <p:nvPr>
                  <p:extLst/>
                </p:nvPr>
              </p:nvGraphicFramePr>
              <p:xfrm>
                <a:off x="4124" y="3617"/>
                <a:ext cx="338" cy="3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99335" name="公式" r:id="rId8" imgW="164880" imgH="177480" progId="Equation.3">
                        <p:embed/>
                      </p:oleObj>
                    </mc:Choice>
                    <mc:Fallback>
                      <p:oleObj name="公式" r:id="rId8" imgW="164880" imgH="177480" progId="Equation.3">
                        <p:embed/>
                        <p:pic>
                          <p:nvPicPr>
                            <p:cNvPr id="67611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9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24" y="3617"/>
                              <a:ext cx="338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67611" name="Object 3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796650173"/>
                    </p:ext>
                  </p:extLst>
                </p:nvPr>
              </p:nvGraphicFramePr>
              <p:xfrm>
                <a:off x="4124" y="3617"/>
                <a:ext cx="338" cy="36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72948" name="公式" r:id="rId10" imgW="164880" imgH="177480" progId="Equation.3">
                        <p:embed/>
                      </p:oleObj>
                    </mc:Choice>
                    <mc:Fallback>
                      <p:oleObj name="公式" r:id="rId10" imgW="164880" imgH="177480" progId="Equation.3">
                        <p:embed/>
                        <p:pic>
                          <p:nvPicPr>
                            <p:cNvPr id="67611" name="Object 33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/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4124" y="3617"/>
                              <a:ext cx="338" cy="36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4" name="箭头: 下 3"/>
          <p:cNvSpPr/>
          <p:nvPr/>
        </p:nvSpPr>
        <p:spPr>
          <a:xfrm>
            <a:off x="5544819" y="3673710"/>
            <a:ext cx="198694" cy="6024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3339944" y="2445283"/>
                <a:ext cx="2657587" cy="10988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ac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944" y="2445283"/>
                <a:ext cx="2657587" cy="10988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矩形 46"/>
              <p:cNvSpPr/>
              <p:nvPr/>
            </p:nvSpPr>
            <p:spPr>
              <a:xfrm>
                <a:off x="3769956" y="4256803"/>
                <a:ext cx="2731132" cy="1082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  <m:sup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p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7" name="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956" y="4256803"/>
                <a:ext cx="2731132" cy="108292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/>
              <p:cNvSpPr/>
              <p:nvPr/>
            </p:nvSpPr>
            <p:spPr>
              <a:xfrm>
                <a:off x="6358342" y="4509277"/>
                <a:ext cx="1862689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acc>
                        <m:accPr>
                          <m:chr m:val="⃑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acc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342" y="4509277"/>
                <a:ext cx="1862689" cy="58689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17"/>
          <p:cNvGrpSpPr>
            <a:grpSpLocks/>
          </p:cNvGrpSpPr>
          <p:nvPr/>
        </p:nvGrpSpPr>
        <p:grpSpPr bwMode="auto">
          <a:xfrm>
            <a:off x="9411330" y="3910247"/>
            <a:ext cx="1592580" cy="609600"/>
            <a:chOff x="4307" y="2592"/>
            <a:chExt cx="836" cy="38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614" name="Rectangle 18"/>
                <p:cNvSpPr>
                  <a:spLocks noChangeArrowheads="1"/>
                </p:cNvSpPr>
                <p:nvPr/>
              </p:nvSpPr>
              <p:spPr bwMode="auto">
                <a:xfrm>
                  <a:off x="4349" y="2619"/>
                  <a:ext cx="794" cy="3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defTabSz="762000"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defTabSz="76200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defTabSz="7620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defTabSz="7620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defTabSz="7620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defTabSz="7620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=30°</m:t>
                        </m:r>
                      </m:oMath>
                    </m:oMathPara>
                  </a14:m>
                  <a:endPara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  <a:sym typeface="Symbol" panose="05050102010706020507" pitchFamily="18" charset="2"/>
                  </a:endParaRPr>
                </a:p>
              </p:txBody>
            </p:sp>
          </mc:Choice>
          <mc:Fallback xmlns="">
            <p:sp>
              <p:nvSpPr>
                <p:cNvPr id="67614" name="Rectangle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349" y="2619"/>
                  <a:ext cx="794" cy="33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615" name="AutoShape 19"/>
            <p:cNvSpPr>
              <a:spLocks noChangeArrowheads="1"/>
            </p:cNvSpPr>
            <p:nvPr/>
          </p:nvSpPr>
          <p:spPr bwMode="auto">
            <a:xfrm>
              <a:off x="4307" y="2592"/>
              <a:ext cx="829" cy="384"/>
            </a:xfrm>
            <a:prstGeom prst="wedgeEllipseCallout">
              <a:avLst>
                <a:gd name="adj1" fmla="val -104601"/>
                <a:gd name="adj2" fmla="val -141908"/>
              </a:avLst>
            </a:prstGeom>
            <a:noFill/>
            <a:ln w="38100">
              <a:solidFill>
                <a:srgbClr val="0000FF"/>
              </a:solidFill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7620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v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defTabSz="76200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defTabSz="7620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defTabSz="7620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defTabSz="762000">
                <a:spcBef>
                  <a:spcPct val="20000"/>
                </a:spcBef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defTabSz="762000" eaLnBrk="0" fontAlgn="base" hangingPunct="0">
                <a:spcBef>
                  <a:spcPct val="20000"/>
                </a:spcBef>
                <a:spcAft>
                  <a:spcPct val="0"/>
                </a:spcAft>
                <a:buSzPct val="65000"/>
                <a:buChar char="•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2800" dirty="0">
                <a:solidFill>
                  <a:srgbClr val="0000FF"/>
                </a:solidFill>
                <a:latin typeface="+mn-lt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/>
              <p:cNvSpPr/>
              <p:nvPr/>
            </p:nvSpPr>
            <p:spPr>
              <a:xfrm>
                <a:off x="7280966" y="2137500"/>
                <a:ext cx="765338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0966" y="2137500"/>
                <a:ext cx="765338" cy="58689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7168508" y="2572930"/>
            <a:ext cx="3553393" cy="1440019"/>
            <a:chOff x="7117477" y="2609040"/>
            <a:chExt cx="3553393" cy="1440019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7429697" y="2761439"/>
              <a:ext cx="2777923" cy="914400"/>
              <a:chOff x="3504" y="1776"/>
              <a:chExt cx="1392" cy="576"/>
            </a:xfrm>
          </p:grpSpPr>
          <p:grpSp>
            <p:nvGrpSpPr>
              <p:cNvPr id="67616" name="Group 4"/>
              <p:cNvGrpSpPr>
                <a:grpSpLocks/>
              </p:cNvGrpSpPr>
              <p:nvPr/>
            </p:nvGrpSpPr>
            <p:grpSpPr bwMode="auto">
              <a:xfrm>
                <a:off x="3504" y="1776"/>
                <a:ext cx="1392" cy="0"/>
                <a:chOff x="3504" y="1776"/>
                <a:chExt cx="1392" cy="0"/>
              </a:xfrm>
            </p:grpSpPr>
            <p:sp>
              <p:nvSpPr>
                <p:cNvPr id="67627" name="Line 5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8" name="Line 6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7617" name="Group 7"/>
              <p:cNvGrpSpPr>
                <a:grpSpLocks/>
              </p:cNvGrpSpPr>
              <p:nvPr/>
            </p:nvGrpSpPr>
            <p:grpSpPr bwMode="auto">
              <a:xfrm>
                <a:off x="3504" y="1968"/>
                <a:ext cx="1392" cy="0"/>
                <a:chOff x="3504" y="1776"/>
                <a:chExt cx="1392" cy="0"/>
              </a:xfrm>
            </p:grpSpPr>
            <p:sp>
              <p:nvSpPr>
                <p:cNvPr id="67625" name="Line 8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6" name="Line 9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7618" name="Group 10"/>
              <p:cNvGrpSpPr>
                <a:grpSpLocks/>
              </p:cNvGrpSpPr>
              <p:nvPr/>
            </p:nvGrpSpPr>
            <p:grpSpPr bwMode="auto">
              <a:xfrm>
                <a:off x="3504" y="2160"/>
                <a:ext cx="1392" cy="0"/>
                <a:chOff x="3504" y="1776"/>
                <a:chExt cx="1392" cy="0"/>
              </a:xfrm>
            </p:grpSpPr>
            <p:sp>
              <p:nvSpPr>
                <p:cNvPr id="67623" name="Line 11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4" name="Line 12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  <p:grpSp>
            <p:nvGrpSpPr>
              <p:cNvPr id="67619" name="Group 13"/>
              <p:cNvGrpSpPr>
                <a:grpSpLocks/>
              </p:cNvGrpSpPr>
              <p:nvPr/>
            </p:nvGrpSpPr>
            <p:grpSpPr bwMode="auto">
              <a:xfrm>
                <a:off x="3504" y="2352"/>
                <a:ext cx="1392" cy="0"/>
                <a:chOff x="3504" y="1776"/>
                <a:chExt cx="1392" cy="0"/>
              </a:xfrm>
            </p:grpSpPr>
            <p:sp>
              <p:nvSpPr>
                <p:cNvPr id="67621" name="Line 14"/>
                <p:cNvSpPr>
                  <a:spLocks noChangeShapeType="1"/>
                </p:cNvSpPr>
                <p:nvPr/>
              </p:nvSpPr>
              <p:spPr bwMode="auto">
                <a:xfrm>
                  <a:off x="3504" y="1776"/>
                  <a:ext cx="1392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  <p:sp>
              <p:nvSpPr>
                <p:cNvPr id="67622" name="Line 15"/>
                <p:cNvSpPr>
                  <a:spLocks noChangeShapeType="1"/>
                </p:cNvSpPr>
                <p:nvPr/>
              </p:nvSpPr>
              <p:spPr bwMode="auto">
                <a:xfrm>
                  <a:off x="3984" y="1776"/>
                  <a:ext cx="288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none" w="sm" len="sm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n-ea"/>
                  </a:endParaRPr>
                </a:p>
              </p:txBody>
            </p:sp>
          </p:grpSp>
        </p:grpSp>
        <p:grpSp>
          <p:nvGrpSpPr>
            <p:cNvPr id="11" name="Group 34"/>
            <p:cNvGrpSpPr>
              <a:grpSpLocks/>
            </p:cNvGrpSpPr>
            <p:nvPr/>
          </p:nvGrpSpPr>
          <p:grpSpPr bwMode="auto">
            <a:xfrm>
              <a:off x="7505895" y="2609040"/>
              <a:ext cx="1219200" cy="1236663"/>
              <a:chOff x="4656" y="1152"/>
              <a:chExt cx="768" cy="779"/>
            </a:xfrm>
          </p:grpSpPr>
          <p:sp>
            <p:nvSpPr>
              <p:cNvPr id="67606" name="Line 35"/>
              <p:cNvSpPr>
                <a:spLocks noChangeShapeType="1"/>
              </p:cNvSpPr>
              <p:nvPr/>
            </p:nvSpPr>
            <p:spPr bwMode="auto">
              <a:xfrm rot="1395828" flipH="1">
                <a:off x="4807" y="1259"/>
                <a:ext cx="528" cy="672"/>
              </a:xfrm>
              <a:prstGeom prst="line">
                <a:avLst/>
              </a:prstGeom>
              <a:noFill/>
              <a:ln w="28575" cap="rnd">
                <a:solidFill>
                  <a:schemeClr val="tx1"/>
                </a:solidFill>
                <a:prstDash val="sysDot"/>
                <a:round/>
                <a:headEnd type="arrow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67608" name="Arc 37"/>
              <p:cNvSpPr>
                <a:spLocks/>
              </p:cNvSpPr>
              <p:nvPr/>
            </p:nvSpPr>
            <p:spPr bwMode="auto">
              <a:xfrm rot="6374201" flipH="1" flipV="1">
                <a:off x="4680" y="1128"/>
                <a:ext cx="720" cy="768"/>
              </a:xfrm>
              <a:custGeom>
                <a:avLst/>
                <a:gdLst>
                  <a:gd name="T0" fmla="*/ 0 w 35979"/>
                  <a:gd name="T1" fmla="*/ 0 h 37519"/>
                  <a:gd name="T2" fmla="*/ 0 w 35979"/>
                  <a:gd name="T3" fmla="*/ 0 h 37519"/>
                  <a:gd name="T4" fmla="*/ 0 w 35979"/>
                  <a:gd name="T5" fmla="*/ 0 h 37519"/>
                  <a:gd name="T6" fmla="*/ 0 60000 65536"/>
                  <a:gd name="T7" fmla="*/ 0 60000 65536"/>
                  <a:gd name="T8" fmla="*/ 0 60000 65536"/>
                  <a:gd name="T9" fmla="*/ 0 w 35979"/>
                  <a:gd name="T10" fmla="*/ 0 h 37519"/>
                  <a:gd name="T11" fmla="*/ 35979 w 35979"/>
                  <a:gd name="T12" fmla="*/ 37519 h 37519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5979" h="37519" fill="none" extrusionOk="0">
                    <a:moveTo>
                      <a:pt x="-1" y="5481"/>
                    </a:moveTo>
                    <a:cubicBezTo>
                      <a:pt x="3957" y="1951"/>
                      <a:pt x="9075" y="-1"/>
                      <a:pt x="14379" y="0"/>
                    </a:cubicBezTo>
                    <a:cubicBezTo>
                      <a:pt x="26308" y="0"/>
                      <a:pt x="35979" y="9670"/>
                      <a:pt x="35979" y="21600"/>
                    </a:cubicBezTo>
                    <a:cubicBezTo>
                      <a:pt x="35979" y="27652"/>
                      <a:pt x="33439" y="33428"/>
                      <a:pt x="28978" y="37519"/>
                    </a:cubicBezTo>
                  </a:path>
                  <a:path w="35979" h="37519" stroke="0" extrusionOk="0">
                    <a:moveTo>
                      <a:pt x="-1" y="5481"/>
                    </a:moveTo>
                    <a:cubicBezTo>
                      <a:pt x="3957" y="1951"/>
                      <a:pt x="9075" y="-1"/>
                      <a:pt x="14379" y="0"/>
                    </a:cubicBezTo>
                    <a:cubicBezTo>
                      <a:pt x="26308" y="0"/>
                      <a:pt x="35979" y="9670"/>
                      <a:pt x="35979" y="21600"/>
                    </a:cubicBezTo>
                    <a:cubicBezTo>
                      <a:pt x="35979" y="27652"/>
                      <a:pt x="33439" y="33428"/>
                      <a:pt x="28978" y="37519"/>
                    </a:cubicBezTo>
                    <a:lnTo>
                      <a:pt x="14379" y="21600"/>
                    </a:lnTo>
                    <a:lnTo>
                      <a:pt x="-1" y="5481"/>
                    </a:lnTo>
                    <a:close/>
                  </a:path>
                </a:pathLst>
              </a:cu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10141558" y="2866139"/>
                  <a:ext cx="529312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FF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𝐵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FF00FF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41558" y="2866139"/>
                  <a:ext cx="529312" cy="57547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7117477" y="2979409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7477" y="2979409"/>
                  <a:ext cx="344417" cy="52561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8820850" y="2651243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20850" y="2651243"/>
                  <a:ext cx="344417" cy="525619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7293050" y="3523440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050" y="3523440"/>
                  <a:ext cx="344417" cy="525619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矩形 53"/>
              <p:cNvSpPr/>
              <p:nvPr/>
            </p:nvSpPr>
            <p:spPr>
              <a:xfrm>
                <a:off x="9437440" y="1873074"/>
                <a:ext cx="1592038" cy="5825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𝑎𝑏</m:t>
                          </m:r>
                        </m:e>
                      </m:ba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4" name="矩形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7440" y="1873074"/>
                <a:ext cx="1592038" cy="5825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矩形 55"/>
              <p:cNvSpPr/>
              <p:nvPr/>
            </p:nvSpPr>
            <p:spPr>
              <a:xfrm>
                <a:off x="3574144" y="5592202"/>
                <a:ext cx="3014671" cy="6214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𝑎𝑏</m:t>
                              </m:r>
                            </m:e>
                          </m:acc>
                        </m:e>
                      </m:d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α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4144" y="5592202"/>
                <a:ext cx="3014671" cy="62145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矩形 56"/>
              <p:cNvSpPr/>
              <p:nvPr/>
            </p:nvSpPr>
            <p:spPr>
              <a:xfrm>
                <a:off x="6458957" y="5641318"/>
                <a:ext cx="126316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8957" y="5641318"/>
                <a:ext cx="1263166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605" name="Line 41"/>
          <p:cNvSpPr>
            <a:spLocks noChangeShapeType="1"/>
          </p:cNvSpPr>
          <p:nvPr/>
        </p:nvSpPr>
        <p:spPr bwMode="auto">
          <a:xfrm flipV="1">
            <a:off x="7671961" y="2598821"/>
            <a:ext cx="365134" cy="2114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  <p:sp>
        <p:nvSpPr>
          <p:cNvPr id="43" name="Line 43"/>
          <p:cNvSpPr>
            <a:spLocks noChangeShapeType="1"/>
          </p:cNvSpPr>
          <p:nvPr/>
        </p:nvSpPr>
        <p:spPr bwMode="auto">
          <a:xfrm flipV="1">
            <a:off x="7569008" y="2959171"/>
            <a:ext cx="1219200" cy="685800"/>
          </a:xfrm>
          <a:prstGeom prst="line">
            <a:avLst/>
          </a:prstGeom>
          <a:noFill/>
          <a:ln w="38100">
            <a:solidFill>
              <a:srgbClr val="0000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algn="just"/>
            <a:endParaRPr lang="zh-CN" altLang="en-US" sz="28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3158782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" grpId="0"/>
      <p:bldP spid="67612" grpId="0"/>
      <p:bldP spid="27" grpId="0"/>
      <p:bldP spid="4" grpId="0" animBg="1"/>
      <p:bldP spid="46" grpId="0"/>
      <p:bldP spid="47" grpId="0"/>
      <p:bldP spid="48" grpId="0"/>
      <p:bldP spid="50" grpId="0"/>
      <p:bldP spid="54" grpId="0"/>
      <p:bldP spid="56" grpId="0"/>
      <p:bldP spid="57" grpId="0"/>
      <p:bldP spid="67605" grpId="0" animBg="1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35174" name="Text Box 6"/>
              <p:cNvSpPr txBox="1">
                <a:spLocks noChangeArrowheads="1"/>
              </p:cNvSpPr>
              <p:nvPr/>
            </p:nvSpPr>
            <p:spPr bwMode="auto">
              <a:xfrm>
                <a:off x="2024064" y="396945"/>
                <a:ext cx="9452319" cy="11286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3605" tIns="46801" rIns="93605" bIns="46801">
                <a:spAutoFit/>
              </a:bodyPr>
              <a:lstStyle>
                <a:lvl1pPr defTabSz="936625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936625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936625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936625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936625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lnSpc>
                    <a:spcPct val="12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4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：在均匀磁场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中，通过一半径为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的半圆导线中的电流为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，求该导线所受的安培力。</a:t>
                </a:r>
              </a:p>
            </p:txBody>
          </p:sp>
        </mc:Choice>
        <mc:Fallback xmlns="">
          <p:sp>
            <p:nvSpPr>
              <p:cNvPr id="135174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4064" y="396945"/>
                <a:ext cx="9452319" cy="1128645"/>
              </a:xfrm>
              <a:prstGeom prst="rect">
                <a:avLst/>
              </a:prstGeom>
              <a:blipFill>
                <a:blip r:embed="rId3"/>
                <a:stretch>
                  <a:fillRect l="-1289" t="-1622" r="-1289" b="-1027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256" name="Text Box 88"/>
              <p:cNvSpPr txBox="1">
                <a:spLocks noChangeArrowheads="1"/>
              </p:cNvSpPr>
              <p:nvPr/>
            </p:nvSpPr>
            <p:spPr bwMode="auto">
              <a:xfrm>
                <a:off x="2024064" y="5733683"/>
                <a:ext cx="4496006" cy="525403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  <a:alpha val="50000"/>
                </a:schemeClr>
              </a:solidFill>
              <a:ln>
                <a:noFill/>
              </a:ln>
              <a:extLst/>
            </p:spPr>
            <p:txBody>
              <a:bodyPr wrap="square" lIns="93605" tIns="46801" rIns="93605" bIns="46801">
                <a:spAutoFit/>
              </a:bodyPr>
              <a:lstStyle>
                <a:lvl1pPr defTabSz="936625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936625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936625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936625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936625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936625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合力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的方向为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rPr>
                  <a:t>轴正方向。</a:t>
                </a:r>
              </a:p>
            </p:txBody>
          </p:sp>
        </mc:Choice>
        <mc:Fallback xmlns="">
          <p:sp>
            <p:nvSpPr>
              <p:cNvPr id="135256" name="Text 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24064" y="5733683"/>
                <a:ext cx="4496006" cy="525403"/>
              </a:xfrm>
              <a:prstGeom prst="rect">
                <a:avLst/>
              </a:prstGeom>
              <a:blipFill>
                <a:blip r:embed="rId4"/>
                <a:stretch>
                  <a:fillRect l="-2710" t="-12791" r="-10705" b="-31395"/>
                </a:stretch>
              </a:blipFill>
              <a:ln>
                <a:noFill/>
              </a:ln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Text Box 68"/>
          <p:cNvSpPr txBox="1">
            <a:spLocks noChangeArrowheads="1"/>
          </p:cNvSpPr>
          <p:nvPr/>
        </p:nvSpPr>
        <p:spPr bwMode="auto">
          <a:xfrm>
            <a:off x="2026228" y="1615435"/>
            <a:ext cx="5346701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3605" tIns="46801" rIns="93605" bIns="46801">
            <a:spAutoFit/>
          </a:bodyPr>
          <a:lstStyle>
            <a:lvl1pPr defTabSz="936625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3662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36625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36625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36625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36625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j-ea"/>
              </a:rPr>
              <a:t>解：由导线受力的对称性可知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矩形 62"/>
              <p:cNvSpPr/>
              <p:nvPr/>
            </p:nvSpPr>
            <p:spPr>
              <a:xfrm>
                <a:off x="2615974" y="2083119"/>
                <a:ext cx="3816558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nary>
                      <m:r>
                        <a:rPr lang="en-US" altLang="zh-CN" sz="28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nary>
                      <m:func>
                        <m:func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974" y="2083119"/>
                <a:ext cx="3816558" cy="9734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2906241" y="2934929"/>
                <a:ext cx="2501902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6241" y="2934929"/>
                <a:ext cx="2501902" cy="9734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6"/>
              <p:cNvSpPr/>
              <p:nvPr/>
            </p:nvSpPr>
            <p:spPr>
              <a:xfrm>
                <a:off x="2867978" y="3691475"/>
                <a:ext cx="2818400" cy="973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bHide m:val="on"/>
                          <m:supHide m:val="on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𝐼𝐵</m:t>
                          </m:r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7978" y="3691475"/>
                <a:ext cx="2818400" cy="9734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矩形 67"/>
              <p:cNvSpPr/>
              <p:nvPr/>
            </p:nvSpPr>
            <p:spPr>
              <a:xfrm>
                <a:off x="2520154" y="4489567"/>
                <a:ext cx="3261149" cy="10233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𝐼𝐵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</m:t>
                      </m:r>
                      <m:nary>
                        <m:naryPr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zh-CN" alt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  <m:e>
                          <m:func>
                            <m:funcPr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zh-CN" alt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8" name="矩形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0154" y="4489567"/>
                <a:ext cx="3261149" cy="10233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矩形 68"/>
              <p:cNvSpPr/>
              <p:nvPr/>
            </p:nvSpPr>
            <p:spPr>
              <a:xfrm>
                <a:off x="5633593" y="4697917"/>
                <a:ext cx="146193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𝐵𝑅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9" name="矩形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593" y="4697917"/>
                <a:ext cx="1461939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7371108" y="2177411"/>
            <a:ext cx="4105275" cy="3743325"/>
            <a:chOff x="7371108" y="2177411"/>
            <a:chExt cx="4105275" cy="3743325"/>
          </a:xfrm>
        </p:grpSpPr>
        <p:grpSp>
          <p:nvGrpSpPr>
            <p:cNvPr id="2" name="Group 163"/>
            <p:cNvGrpSpPr>
              <a:grpSpLocks/>
            </p:cNvGrpSpPr>
            <p:nvPr/>
          </p:nvGrpSpPr>
          <p:grpSpPr bwMode="auto">
            <a:xfrm>
              <a:off x="7371108" y="2177411"/>
              <a:ext cx="4105275" cy="3743325"/>
              <a:chOff x="3016" y="1344"/>
              <a:chExt cx="2586" cy="2358"/>
            </a:xfrm>
          </p:grpSpPr>
          <p:sp>
            <p:nvSpPr>
              <p:cNvPr id="69644" name="AutoShape 154"/>
              <p:cNvSpPr>
                <a:spLocks noChangeArrowheads="1"/>
              </p:cNvSpPr>
              <p:nvPr/>
            </p:nvSpPr>
            <p:spPr bwMode="auto">
              <a:xfrm>
                <a:off x="3016" y="1344"/>
                <a:ext cx="2586" cy="2358"/>
              </a:xfrm>
              <a:prstGeom prst="roundRect">
                <a:avLst>
                  <a:gd name="adj" fmla="val 16667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kumimoji="0" lang="zh-CN" altLang="en-US" sz="2800" dirty="0">
                  <a:solidFill>
                    <a:srgbClr val="0000FF"/>
                  </a:solidFill>
                  <a:latin typeface="+mn-lt"/>
                  <a:ea typeface="+mj-ea"/>
                </a:endParaRPr>
              </a:p>
            </p:txBody>
          </p:sp>
          <p:grpSp>
            <p:nvGrpSpPr>
              <p:cNvPr id="69645" name="Group 153"/>
              <p:cNvGrpSpPr>
                <a:grpSpLocks/>
              </p:cNvGrpSpPr>
              <p:nvPr/>
            </p:nvGrpSpPr>
            <p:grpSpPr bwMode="auto">
              <a:xfrm>
                <a:off x="3061" y="1661"/>
                <a:ext cx="2324" cy="1801"/>
                <a:chOff x="2653" y="1480"/>
                <a:chExt cx="2707" cy="2163"/>
              </a:xfrm>
            </p:grpSpPr>
            <p:sp>
              <p:nvSpPr>
                <p:cNvPr id="69647" name="Line 9"/>
                <p:cNvSpPr>
                  <a:spLocks noChangeShapeType="1"/>
                </p:cNvSpPr>
                <p:nvPr/>
              </p:nvSpPr>
              <p:spPr bwMode="auto">
                <a:xfrm>
                  <a:off x="2653" y="3022"/>
                  <a:ext cx="2707" cy="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49" name="Arc 12"/>
                <p:cNvSpPr>
                  <a:spLocks/>
                </p:cNvSpPr>
                <p:nvPr/>
              </p:nvSpPr>
              <p:spPr bwMode="auto">
                <a:xfrm>
                  <a:off x="3174" y="2066"/>
                  <a:ext cx="1671" cy="942"/>
                </a:xfrm>
                <a:custGeom>
                  <a:avLst/>
                  <a:gdLst>
                    <a:gd name="T0" fmla="*/ 0 w 43200"/>
                    <a:gd name="T1" fmla="*/ 0 h 22021"/>
                    <a:gd name="T2" fmla="*/ 0 w 43200"/>
                    <a:gd name="T3" fmla="*/ 0 h 22021"/>
                    <a:gd name="T4" fmla="*/ 0 w 43200"/>
                    <a:gd name="T5" fmla="*/ 0 h 22021"/>
                    <a:gd name="T6" fmla="*/ 0 60000 65536"/>
                    <a:gd name="T7" fmla="*/ 0 60000 65536"/>
                    <a:gd name="T8" fmla="*/ 0 60000 65536"/>
                    <a:gd name="T9" fmla="*/ 0 w 43200"/>
                    <a:gd name="T10" fmla="*/ 0 h 22021"/>
                    <a:gd name="T11" fmla="*/ 43200 w 43200"/>
                    <a:gd name="T12" fmla="*/ 22021 h 22021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43200" h="22021" fill="none" extrusionOk="0">
                      <a:moveTo>
                        <a:pt x="2" y="21955"/>
                      </a:moveTo>
                      <a:cubicBezTo>
                        <a:pt x="0" y="21836"/>
                        <a:pt x="0" y="2171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1740"/>
                        <a:pt x="43198" y="21880"/>
                        <a:pt x="43195" y="22020"/>
                      </a:cubicBezTo>
                    </a:path>
                    <a:path w="43200" h="22021" stroke="0" extrusionOk="0">
                      <a:moveTo>
                        <a:pt x="2" y="21955"/>
                      </a:moveTo>
                      <a:cubicBezTo>
                        <a:pt x="0" y="21836"/>
                        <a:pt x="0" y="21718"/>
                        <a:pt x="0" y="21600"/>
                      </a:cubicBezTo>
                      <a:cubicBezTo>
                        <a:pt x="0" y="9670"/>
                        <a:pt x="9670" y="0"/>
                        <a:pt x="21600" y="0"/>
                      </a:cubicBezTo>
                      <a:cubicBezTo>
                        <a:pt x="33529" y="0"/>
                        <a:pt x="43200" y="9670"/>
                        <a:pt x="43200" y="21600"/>
                      </a:cubicBezTo>
                      <a:cubicBezTo>
                        <a:pt x="43200" y="21740"/>
                        <a:pt x="43198" y="21880"/>
                        <a:pt x="43195" y="22020"/>
                      </a:cubicBezTo>
                      <a:lnTo>
                        <a:pt x="21600" y="21600"/>
                      </a:lnTo>
                      <a:lnTo>
                        <a:pt x="2" y="21955"/>
                      </a:lnTo>
                      <a:close/>
                    </a:path>
                  </a:pathLst>
                </a:custGeom>
                <a:noFill/>
                <a:ln w="76200" cap="rnd">
                  <a:solidFill>
                    <a:srgbClr val="FF99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50" name="Oval 14"/>
                <p:cNvSpPr>
                  <a:spLocks noChangeArrowheads="1"/>
                </p:cNvSpPr>
                <p:nvPr/>
              </p:nvSpPr>
              <p:spPr bwMode="auto">
                <a:xfrm>
                  <a:off x="2941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1" name="Oval 16"/>
                <p:cNvSpPr>
                  <a:spLocks noChangeArrowheads="1"/>
                </p:cNvSpPr>
                <p:nvPr/>
              </p:nvSpPr>
              <p:spPr bwMode="auto">
                <a:xfrm>
                  <a:off x="3793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2" name="Oval 17"/>
                <p:cNvSpPr>
                  <a:spLocks noChangeArrowheads="1"/>
                </p:cNvSpPr>
                <p:nvPr/>
              </p:nvSpPr>
              <p:spPr bwMode="auto">
                <a:xfrm>
                  <a:off x="4219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3" name="Oval 19"/>
                <p:cNvSpPr>
                  <a:spLocks noChangeArrowheads="1"/>
                </p:cNvSpPr>
                <p:nvPr/>
              </p:nvSpPr>
              <p:spPr bwMode="auto">
                <a:xfrm>
                  <a:off x="5072" y="1829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4" name="Oval 23"/>
                <p:cNvSpPr>
                  <a:spLocks noChangeArrowheads="1"/>
                </p:cNvSpPr>
                <p:nvPr/>
              </p:nvSpPr>
              <p:spPr bwMode="auto">
                <a:xfrm>
                  <a:off x="3793" y="2174"/>
                  <a:ext cx="58" cy="58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5" name="Oval 24"/>
                <p:cNvSpPr>
                  <a:spLocks noChangeArrowheads="1"/>
                </p:cNvSpPr>
                <p:nvPr/>
              </p:nvSpPr>
              <p:spPr bwMode="auto">
                <a:xfrm>
                  <a:off x="4219" y="2174"/>
                  <a:ext cx="58" cy="58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6" name="Oval 28"/>
                <p:cNvSpPr>
                  <a:spLocks noChangeArrowheads="1"/>
                </p:cNvSpPr>
                <p:nvPr/>
              </p:nvSpPr>
              <p:spPr bwMode="auto">
                <a:xfrm>
                  <a:off x="2941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7" name="Oval 29"/>
                <p:cNvSpPr>
                  <a:spLocks noChangeArrowheads="1"/>
                </p:cNvSpPr>
                <p:nvPr/>
              </p:nvSpPr>
              <p:spPr bwMode="auto">
                <a:xfrm>
                  <a:off x="3367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8" name="Oval 30"/>
                <p:cNvSpPr>
                  <a:spLocks noChangeArrowheads="1"/>
                </p:cNvSpPr>
                <p:nvPr/>
              </p:nvSpPr>
              <p:spPr bwMode="auto">
                <a:xfrm>
                  <a:off x="3793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59" name="Oval 32"/>
                <p:cNvSpPr>
                  <a:spLocks noChangeArrowheads="1"/>
                </p:cNvSpPr>
                <p:nvPr/>
              </p:nvSpPr>
              <p:spPr bwMode="auto">
                <a:xfrm>
                  <a:off x="4645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0" name="Oval 33"/>
                <p:cNvSpPr>
                  <a:spLocks noChangeArrowheads="1"/>
                </p:cNvSpPr>
                <p:nvPr/>
              </p:nvSpPr>
              <p:spPr bwMode="auto">
                <a:xfrm>
                  <a:off x="5072" y="2520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1" name="Oval 42"/>
                <p:cNvSpPr>
                  <a:spLocks noChangeArrowheads="1"/>
                </p:cNvSpPr>
                <p:nvPr/>
              </p:nvSpPr>
              <p:spPr bwMode="auto">
                <a:xfrm>
                  <a:off x="2925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2" name="Oval 43"/>
                <p:cNvSpPr>
                  <a:spLocks noChangeArrowheads="1"/>
                </p:cNvSpPr>
                <p:nvPr/>
              </p:nvSpPr>
              <p:spPr bwMode="auto">
                <a:xfrm>
                  <a:off x="3351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3" name="Oval 44"/>
                <p:cNvSpPr>
                  <a:spLocks noChangeArrowheads="1"/>
                </p:cNvSpPr>
                <p:nvPr/>
              </p:nvSpPr>
              <p:spPr bwMode="auto">
                <a:xfrm>
                  <a:off x="3777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4" name="Oval 45"/>
                <p:cNvSpPr>
                  <a:spLocks noChangeArrowheads="1"/>
                </p:cNvSpPr>
                <p:nvPr/>
              </p:nvSpPr>
              <p:spPr bwMode="auto">
                <a:xfrm>
                  <a:off x="4203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5" name="Oval 46"/>
                <p:cNvSpPr>
                  <a:spLocks noChangeArrowheads="1"/>
                </p:cNvSpPr>
                <p:nvPr/>
              </p:nvSpPr>
              <p:spPr bwMode="auto">
                <a:xfrm>
                  <a:off x="4629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6" name="Oval 47"/>
                <p:cNvSpPr>
                  <a:spLocks noChangeArrowheads="1"/>
                </p:cNvSpPr>
                <p:nvPr/>
              </p:nvSpPr>
              <p:spPr bwMode="auto">
                <a:xfrm>
                  <a:off x="5056" y="3203"/>
                  <a:ext cx="58" cy="57"/>
                </a:xfrm>
                <a:prstGeom prst="ellipse">
                  <a:avLst/>
                </a:prstGeom>
                <a:solidFill>
                  <a:srgbClr val="0000CC"/>
                </a:solidFill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en-US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67" name="Line 48"/>
                <p:cNvSpPr>
                  <a:spLocks noChangeShapeType="1"/>
                </p:cNvSpPr>
                <p:nvPr/>
              </p:nvSpPr>
              <p:spPr bwMode="auto">
                <a:xfrm flipV="1">
                  <a:off x="4014" y="1480"/>
                  <a:ext cx="0" cy="1843"/>
                </a:xfrm>
                <a:prstGeom prst="line">
                  <a:avLst/>
                </a:prstGeom>
                <a:noFill/>
                <a:ln w="38100" cap="rnd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68" name="Line 49"/>
                <p:cNvSpPr>
                  <a:spLocks noChangeShapeType="1"/>
                </p:cNvSpPr>
                <p:nvPr/>
              </p:nvSpPr>
              <p:spPr bwMode="auto">
                <a:xfrm flipV="1">
                  <a:off x="4014" y="2160"/>
                  <a:ext cx="363" cy="862"/>
                </a:xfrm>
                <a:prstGeom prst="line">
                  <a:avLst/>
                </a:prstGeom>
                <a:noFill/>
                <a:ln w="9525" cap="rnd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69" name="Freeform 50"/>
                <p:cNvSpPr>
                  <a:spLocks/>
                </p:cNvSpPr>
                <p:nvPr/>
              </p:nvSpPr>
              <p:spPr bwMode="auto">
                <a:xfrm>
                  <a:off x="4496" y="1656"/>
                  <a:ext cx="346" cy="576"/>
                </a:xfrm>
                <a:custGeom>
                  <a:avLst/>
                  <a:gdLst>
                    <a:gd name="T0" fmla="*/ 0 w 288"/>
                    <a:gd name="T1" fmla="*/ 2972 h 480"/>
                    <a:gd name="T2" fmla="*/ 1807 w 288"/>
                    <a:gd name="T3" fmla="*/ 0 h 480"/>
                    <a:gd name="T4" fmla="*/ 0 60000 65536"/>
                    <a:gd name="T5" fmla="*/ 0 60000 65536"/>
                    <a:gd name="T6" fmla="*/ 0 w 288"/>
                    <a:gd name="T7" fmla="*/ 0 h 480"/>
                    <a:gd name="T8" fmla="*/ 288 w 288"/>
                    <a:gd name="T9" fmla="*/ 480 h 4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8" h="480">
                      <a:moveTo>
                        <a:pt x="0" y="480"/>
                      </a:moveTo>
                      <a:lnTo>
                        <a:pt x="288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0" name="Freeform 51"/>
                <p:cNvSpPr>
                  <a:spLocks/>
                </p:cNvSpPr>
                <p:nvPr/>
              </p:nvSpPr>
              <p:spPr bwMode="auto">
                <a:xfrm>
                  <a:off x="4496" y="2237"/>
                  <a:ext cx="351" cy="1"/>
                </a:xfrm>
                <a:custGeom>
                  <a:avLst/>
                  <a:gdLst>
                    <a:gd name="T0" fmla="*/ 0 w 292"/>
                    <a:gd name="T1" fmla="*/ 0 h 1"/>
                    <a:gd name="T2" fmla="*/ 1838 w 292"/>
                    <a:gd name="T3" fmla="*/ 0 h 1"/>
                    <a:gd name="T4" fmla="*/ 0 60000 65536"/>
                    <a:gd name="T5" fmla="*/ 0 60000 65536"/>
                    <a:gd name="T6" fmla="*/ 0 w 292"/>
                    <a:gd name="T7" fmla="*/ 0 h 1"/>
                    <a:gd name="T8" fmla="*/ 292 w 292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92" h="1">
                      <a:moveTo>
                        <a:pt x="0" y="0"/>
                      </a:moveTo>
                      <a:lnTo>
                        <a:pt x="292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D90303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1" name="Freeform 52"/>
                <p:cNvSpPr>
                  <a:spLocks/>
                </p:cNvSpPr>
                <p:nvPr/>
              </p:nvSpPr>
              <p:spPr bwMode="auto">
                <a:xfrm>
                  <a:off x="4491" y="1661"/>
                  <a:ext cx="2" cy="566"/>
                </a:xfrm>
                <a:custGeom>
                  <a:avLst/>
                  <a:gdLst>
                    <a:gd name="T0" fmla="*/ 0 w 1"/>
                    <a:gd name="T1" fmla="*/ 2901 h 472"/>
                    <a:gd name="T2" fmla="*/ 0 w 1"/>
                    <a:gd name="T3" fmla="*/ 0 h 472"/>
                    <a:gd name="T4" fmla="*/ 0 60000 65536"/>
                    <a:gd name="T5" fmla="*/ 0 60000 65536"/>
                    <a:gd name="T6" fmla="*/ 0 w 1"/>
                    <a:gd name="T7" fmla="*/ 0 h 472"/>
                    <a:gd name="T8" fmla="*/ 1 w 1"/>
                    <a:gd name="T9" fmla="*/ 472 h 4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472">
                      <a:moveTo>
                        <a:pt x="0" y="47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2" name="Freeform 53"/>
                <p:cNvSpPr>
                  <a:spLocks/>
                </p:cNvSpPr>
                <p:nvPr/>
              </p:nvSpPr>
              <p:spPr bwMode="auto">
                <a:xfrm>
                  <a:off x="4496" y="1656"/>
                  <a:ext cx="346" cy="576"/>
                </a:xfrm>
                <a:custGeom>
                  <a:avLst/>
                  <a:gdLst>
                    <a:gd name="T0" fmla="*/ 0 w 288"/>
                    <a:gd name="T1" fmla="*/ 0 h 480"/>
                    <a:gd name="T2" fmla="*/ 1807 w 288"/>
                    <a:gd name="T3" fmla="*/ 0 h 480"/>
                    <a:gd name="T4" fmla="*/ 1807 w 288"/>
                    <a:gd name="T5" fmla="*/ 2972 h 480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480"/>
                    <a:gd name="T11" fmla="*/ 288 w 288"/>
                    <a:gd name="T12" fmla="*/ 480 h 4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480">
                      <a:moveTo>
                        <a:pt x="0" y="0"/>
                      </a:moveTo>
                      <a:lnTo>
                        <a:pt x="288" y="0"/>
                      </a:lnTo>
                      <a:lnTo>
                        <a:pt x="288" y="480"/>
                      </a:lnTo>
                    </a:path>
                  </a:pathLst>
                </a:custGeom>
                <a:noFill/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3" name="Freeform 54"/>
                <p:cNvSpPr>
                  <a:spLocks/>
                </p:cNvSpPr>
                <p:nvPr/>
              </p:nvSpPr>
              <p:spPr bwMode="auto">
                <a:xfrm>
                  <a:off x="4377" y="2160"/>
                  <a:ext cx="181" cy="136"/>
                </a:xfrm>
                <a:custGeom>
                  <a:avLst/>
                  <a:gdLst>
                    <a:gd name="T0" fmla="*/ 0 w 220"/>
                    <a:gd name="T1" fmla="*/ 0 h 184"/>
                    <a:gd name="T2" fmla="*/ 16 w 220"/>
                    <a:gd name="T3" fmla="*/ 4 h 184"/>
                    <a:gd name="T4" fmla="*/ 31 w 220"/>
                    <a:gd name="T5" fmla="*/ 9 h 184"/>
                    <a:gd name="T6" fmla="*/ 0 60000 65536"/>
                    <a:gd name="T7" fmla="*/ 0 60000 65536"/>
                    <a:gd name="T8" fmla="*/ 0 60000 65536"/>
                    <a:gd name="T9" fmla="*/ 0 w 220"/>
                    <a:gd name="T10" fmla="*/ 0 h 184"/>
                    <a:gd name="T11" fmla="*/ 220 w 220"/>
                    <a:gd name="T12" fmla="*/ 184 h 1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0" h="184">
                      <a:moveTo>
                        <a:pt x="0" y="0"/>
                      </a:moveTo>
                      <a:cubicBezTo>
                        <a:pt x="19" y="13"/>
                        <a:pt x="77" y="45"/>
                        <a:pt x="114" y="76"/>
                      </a:cubicBezTo>
                      <a:cubicBezTo>
                        <a:pt x="151" y="107"/>
                        <a:pt x="198" y="161"/>
                        <a:pt x="220" y="184"/>
                      </a:cubicBezTo>
                    </a:path>
                  </a:pathLst>
                </a:custGeom>
                <a:noFill/>
                <a:ln w="38100" cap="rnd" cmpd="sng">
                  <a:solidFill>
                    <a:srgbClr val="990000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4" name="Freeform 55"/>
                <p:cNvSpPr>
                  <a:spLocks/>
                </p:cNvSpPr>
                <p:nvPr/>
              </p:nvSpPr>
              <p:spPr bwMode="auto">
                <a:xfrm flipH="1">
                  <a:off x="3169" y="1663"/>
                  <a:ext cx="346" cy="576"/>
                </a:xfrm>
                <a:custGeom>
                  <a:avLst/>
                  <a:gdLst>
                    <a:gd name="T0" fmla="*/ 0 w 288"/>
                    <a:gd name="T1" fmla="*/ 2972 h 480"/>
                    <a:gd name="T2" fmla="*/ 1807 w 288"/>
                    <a:gd name="T3" fmla="*/ 0 h 480"/>
                    <a:gd name="T4" fmla="*/ 0 60000 65536"/>
                    <a:gd name="T5" fmla="*/ 0 60000 65536"/>
                    <a:gd name="T6" fmla="*/ 0 w 288"/>
                    <a:gd name="T7" fmla="*/ 0 h 480"/>
                    <a:gd name="T8" fmla="*/ 288 w 288"/>
                    <a:gd name="T9" fmla="*/ 480 h 480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88" h="480">
                      <a:moveTo>
                        <a:pt x="0" y="480"/>
                      </a:moveTo>
                      <a:lnTo>
                        <a:pt x="288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5" name="Freeform 56"/>
                <p:cNvSpPr>
                  <a:spLocks/>
                </p:cNvSpPr>
                <p:nvPr/>
              </p:nvSpPr>
              <p:spPr bwMode="auto">
                <a:xfrm flipH="1">
                  <a:off x="3164" y="2244"/>
                  <a:ext cx="351" cy="1"/>
                </a:xfrm>
                <a:custGeom>
                  <a:avLst/>
                  <a:gdLst>
                    <a:gd name="T0" fmla="*/ 0 w 292"/>
                    <a:gd name="T1" fmla="*/ 0 h 1"/>
                    <a:gd name="T2" fmla="*/ 1838 w 292"/>
                    <a:gd name="T3" fmla="*/ 0 h 1"/>
                    <a:gd name="T4" fmla="*/ 0 60000 65536"/>
                    <a:gd name="T5" fmla="*/ 0 60000 65536"/>
                    <a:gd name="T6" fmla="*/ 0 w 292"/>
                    <a:gd name="T7" fmla="*/ 0 h 1"/>
                    <a:gd name="T8" fmla="*/ 292 w 292"/>
                    <a:gd name="T9" fmla="*/ 1 h 1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292" h="1">
                      <a:moveTo>
                        <a:pt x="0" y="0"/>
                      </a:moveTo>
                      <a:lnTo>
                        <a:pt x="292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6" name="Freeform 57"/>
                <p:cNvSpPr>
                  <a:spLocks/>
                </p:cNvSpPr>
                <p:nvPr/>
              </p:nvSpPr>
              <p:spPr bwMode="auto">
                <a:xfrm flipH="1">
                  <a:off x="3518" y="1668"/>
                  <a:ext cx="1" cy="566"/>
                </a:xfrm>
                <a:custGeom>
                  <a:avLst/>
                  <a:gdLst>
                    <a:gd name="T0" fmla="*/ 0 w 1"/>
                    <a:gd name="T1" fmla="*/ 2901 h 472"/>
                    <a:gd name="T2" fmla="*/ 0 w 1"/>
                    <a:gd name="T3" fmla="*/ 0 h 472"/>
                    <a:gd name="T4" fmla="*/ 0 60000 65536"/>
                    <a:gd name="T5" fmla="*/ 0 60000 65536"/>
                    <a:gd name="T6" fmla="*/ 0 w 1"/>
                    <a:gd name="T7" fmla="*/ 0 h 472"/>
                    <a:gd name="T8" fmla="*/ 1 w 1"/>
                    <a:gd name="T9" fmla="*/ 472 h 472"/>
                  </a:gdLst>
                  <a:ahLst/>
                  <a:cxnLst>
                    <a:cxn ang="T4">
                      <a:pos x="T0" y="T1"/>
                    </a:cxn>
                    <a:cxn ang="T5">
                      <a:pos x="T2" y="T3"/>
                    </a:cxn>
                  </a:cxnLst>
                  <a:rect l="T6" t="T7" r="T8" b="T9"/>
                  <a:pathLst>
                    <a:path w="1" h="472">
                      <a:moveTo>
                        <a:pt x="0" y="472"/>
                      </a:moveTo>
                      <a:lnTo>
                        <a:pt x="0" y="0"/>
                      </a:lnTo>
                    </a:path>
                  </a:pathLst>
                </a:custGeom>
                <a:noFill/>
                <a:ln w="38100" cap="rnd" cmpd="sng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7" name="Freeform 58"/>
                <p:cNvSpPr>
                  <a:spLocks/>
                </p:cNvSpPr>
                <p:nvPr/>
              </p:nvSpPr>
              <p:spPr bwMode="auto">
                <a:xfrm flipH="1">
                  <a:off x="3169" y="1663"/>
                  <a:ext cx="346" cy="576"/>
                </a:xfrm>
                <a:custGeom>
                  <a:avLst/>
                  <a:gdLst>
                    <a:gd name="T0" fmla="*/ 0 w 288"/>
                    <a:gd name="T1" fmla="*/ 0 h 480"/>
                    <a:gd name="T2" fmla="*/ 1807 w 288"/>
                    <a:gd name="T3" fmla="*/ 0 h 480"/>
                    <a:gd name="T4" fmla="*/ 1807 w 288"/>
                    <a:gd name="T5" fmla="*/ 2972 h 480"/>
                    <a:gd name="T6" fmla="*/ 0 60000 65536"/>
                    <a:gd name="T7" fmla="*/ 0 60000 65536"/>
                    <a:gd name="T8" fmla="*/ 0 60000 65536"/>
                    <a:gd name="T9" fmla="*/ 0 w 288"/>
                    <a:gd name="T10" fmla="*/ 0 h 480"/>
                    <a:gd name="T11" fmla="*/ 288 w 288"/>
                    <a:gd name="T12" fmla="*/ 480 h 48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88" h="480">
                      <a:moveTo>
                        <a:pt x="0" y="0"/>
                      </a:moveTo>
                      <a:lnTo>
                        <a:pt x="288" y="0"/>
                      </a:lnTo>
                      <a:lnTo>
                        <a:pt x="288" y="480"/>
                      </a:lnTo>
                    </a:path>
                  </a:pathLst>
                </a:custGeom>
                <a:noFill/>
                <a:ln w="9525" cap="rnd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78" name="Freeform 59"/>
                <p:cNvSpPr>
                  <a:spLocks/>
                </p:cNvSpPr>
                <p:nvPr/>
              </p:nvSpPr>
              <p:spPr bwMode="auto">
                <a:xfrm flipH="1">
                  <a:off x="3424" y="2205"/>
                  <a:ext cx="174" cy="136"/>
                </a:xfrm>
                <a:custGeom>
                  <a:avLst/>
                  <a:gdLst>
                    <a:gd name="T0" fmla="*/ 0 w 220"/>
                    <a:gd name="T1" fmla="*/ 0 h 184"/>
                    <a:gd name="T2" fmla="*/ 10 w 220"/>
                    <a:gd name="T3" fmla="*/ 4 h 184"/>
                    <a:gd name="T4" fmla="*/ 21 w 220"/>
                    <a:gd name="T5" fmla="*/ 9 h 184"/>
                    <a:gd name="T6" fmla="*/ 0 60000 65536"/>
                    <a:gd name="T7" fmla="*/ 0 60000 65536"/>
                    <a:gd name="T8" fmla="*/ 0 60000 65536"/>
                    <a:gd name="T9" fmla="*/ 0 w 220"/>
                    <a:gd name="T10" fmla="*/ 0 h 184"/>
                    <a:gd name="T11" fmla="*/ 220 w 220"/>
                    <a:gd name="T12" fmla="*/ 184 h 18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20" h="184">
                      <a:moveTo>
                        <a:pt x="0" y="0"/>
                      </a:moveTo>
                      <a:cubicBezTo>
                        <a:pt x="19" y="13"/>
                        <a:pt x="77" y="45"/>
                        <a:pt x="114" y="76"/>
                      </a:cubicBezTo>
                      <a:cubicBezTo>
                        <a:pt x="151" y="107"/>
                        <a:pt x="198" y="161"/>
                        <a:pt x="220" y="184"/>
                      </a:cubicBezTo>
                    </a:path>
                  </a:pathLst>
                </a:custGeom>
                <a:noFill/>
                <a:ln w="38100" cap="rnd" cmpd="sng">
                  <a:solidFill>
                    <a:srgbClr val="990000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87" name="Line 71"/>
                <p:cNvSpPr>
                  <a:spLocks noChangeShapeType="1"/>
                </p:cNvSpPr>
                <p:nvPr/>
              </p:nvSpPr>
              <p:spPr bwMode="auto">
                <a:xfrm flipH="1">
                  <a:off x="4014" y="2296"/>
                  <a:ext cx="544" cy="72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88" name="Arc 72"/>
                <p:cNvSpPr>
                  <a:spLocks/>
                </p:cNvSpPr>
                <p:nvPr/>
              </p:nvSpPr>
              <p:spPr bwMode="auto">
                <a:xfrm>
                  <a:off x="4150" y="2840"/>
                  <a:ext cx="45" cy="18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89" name="Line 73"/>
                <p:cNvSpPr>
                  <a:spLocks noChangeShapeType="1"/>
                </p:cNvSpPr>
                <p:nvPr/>
              </p:nvSpPr>
              <p:spPr bwMode="auto">
                <a:xfrm>
                  <a:off x="4054" y="2534"/>
                  <a:ext cx="136" cy="9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90" name="Line 74"/>
                <p:cNvSpPr>
                  <a:spLocks noChangeShapeType="1"/>
                </p:cNvSpPr>
                <p:nvPr/>
              </p:nvSpPr>
              <p:spPr bwMode="auto">
                <a:xfrm flipH="1" flipV="1">
                  <a:off x="4281" y="2670"/>
                  <a:ext cx="136" cy="1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  <p:sp>
              <p:nvSpPr>
                <p:cNvPr id="69691" name="AutoShape 75"/>
                <p:cNvSpPr>
                  <a:spLocks noChangeArrowheads="1"/>
                </p:cNvSpPr>
                <p:nvPr/>
              </p:nvSpPr>
              <p:spPr bwMode="auto">
                <a:xfrm>
                  <a:off x="3322" y="3290"/>
                  <a:ext cx="408" cy="353"/>
                </a:xfrm>
                <a:prstGeom prst="wedgeRoundRectCallout">
                  <a:avLst>
                    <a:gd name="adj1" fmla="val 178487"/>
                    <a:gd name="adj2" fmla="val -222072"/>
                    <a:gd name="adj3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93" name="AutoShape 78"/>
                <p:cNvSpPr>
                  <a:spLocks noChangeArrowheads="1"/>
                </p:cNvSpPr>
                <p:nvPr/>
              </p:nvSpPr>
              <p:spPr bwMode="auto">
                <a:xfrm>
                  <a:off x="4674" y="3310"/>
                  <a:ext cx="452" cy="317"/>
                </a:xfrm>
                <a:prstGeom prst="wedgeRoundRectCallout">
                  <a:avLst>
                    <a:gd name="adj1" fmla="val -94251"/>
                    <a:gd name="adj2" fmla="val -399721"/>
                    <a:gd name="adj3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spcBef>
                      <a:spcPct val="20000"/>
                    </a:spcBef>
                    <a:buClr>
                      <a:schemeClr val="tx2"/>
                    </a:buClr>
                    <a:buSzPct val="65000"/>
                    <a:buFont typeface="Wingdings" panose="05000000000000000000" pitchFamily="2" charset="2"/>
                    <a:buChar char="v"/>
                    <a:defRPr kumimoji="1" sz="32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kumimoji="1" sz="28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kumimoji="1"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SzPct val="65000"/>
                    <a:buChar char="•"/>
                    <a:defRPr kumimoji="1" sz="20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just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kumimoji="0" lang="zh-CN" altLang="zh-CN" sz="2800" dirty="0">
                    <a:solidFill>
                      <a:srgbClr val="0000FF"/>
                    </a:solidFill>
                    <a:latin typeface="+mn-lt"/>
                    <a:ea typeface="+mj-ea"/>
                  </a:endParaRPr>
                </a:p>
              </p:txBody>
            </p:sp>
            <p:sp>
              <p:nvSpPr>
                <p:cNvPr id="69695" name="Arc 151"/>
                <p:cNvSpPr>
                  <a:spLocks/>
                </p:cNvSpPr>
                <p:nvPr/>
              </p:nvSpPr>
              <p:spPr bwMode="auto">
                <a:xfrm>
                  <a:off x="4558" y="2115"/>
                  <a:ext cx="91" cy="1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60000 65536"/>
                    <a:gd name="T7" fmla="*/ 0 60000 65536"/>
                    <a:gd name="T8" fmla="*/ 0 60000 65536"/>
                    <a:gd name="T9" fmla="*/ 0 w 21600"/>
                    <a:gd name="T10" fmla="*/ 0 h 21600"/>
                    <a:gd name="T11" fmla="*/ 21600 w 21600"/>
                    <a:gd name="T12" fmla="*/ 21600 h 21600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1600" h="21600" fill="none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</a:path>
                    <a:path w="21600" h="21600" stroke="0" extrusionOk="0">
                      <a:moveTo>
                        <a:pt x="-1" y="0"/>
                      </a:moveTo>
                      <a:cubicBezTo>
                        <a:pt x="11929" y="0"/>
                        <a:pt x="21600" y="9670"/>
                        <a:pt x="21600" y="21600"/>
                      </a:cubicBezTo>
                      <a:lnTo>
                        <a:pt x="0" y="21600"/>
                      </a:lnTo>
                      <a:lnTo>
                        <a:pt x="-1" y="0"/>
                      </a:lnTo>
                      <a:close/>
                    </a:path>
                  </a:pathLst>
                </a:cu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algn="just"/>
                  <a:endParaRPr lang="zh-CN" altLang="en-US" sz="2800" dirty="0">
                    <a:latin typeface="+mn-lt"/>
                    <a:ea typeface="+mj-ea"/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9041929" y="2258316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1929" y="2258316"/>
                  <a:ext cx="490584" cy="52322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矩形 69"/>
                <p:cNvSpPr/>
                <p:nvPr/>
              </p:nvSpPr>
              <p:spPr>
                <a:xfrm>
                  <a:off x="10851210" y="4577896"/>
                  <a:ext cx="490584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70" name="矩形 6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51210" y="4577896"/>
                  <a:ext cx="490584" cy="52322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矩形 70"/>
                <p:cNvSpPr/>
                <p:nvPr/>
              </p:nvSpPr>
              <p:spPr>
                <a:xfrm>
                  <a:off x="7545352" y="2513545"/>
                  <a:ext cx="73751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矩形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352" y="2513545"/>
                  <a:ext cx="737510" cy="575479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矩形 71"/>
                <p:cNvSpPr/>
                <p:nvPr/>
              </p:nvSpPr>
              <p:spPr>
                <a:xfrm>
                  <a:off x="10312120" y="2459489"/>
                  <a:ext cx="73751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acc>
                          <m:accPr>
                            <m:chr m:val="⃑"/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矩形 7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12120" y="2459489"/>
                  <a:ext cx="737510" cy="57547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矩形 72"/>
                <p:cNvSpPr/>
                <p:nvPr/>
              </p:nvSpPr>
              <p:spPr>
                <a:xfrm>
                  <a:off x="8552488" y="3642958"/>
                  <a:ext cx="344417" cy="5256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3" name="矩形 7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2488" y="3642958"/>
                  <a:ext cx="344417" cy="52561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7473287" y="3386902"/>
                  <a:ext cx="8307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73287" y="3386902"/>
                  <a:ext cx="830740" cy="57547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8259718" y="2428974"/>
                  <a:ext cx="841320" cy="6194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9718" y="2428974"/>
                  <a:ext cx="841320" cy="61940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矩形 75"/>
                <p:cNvSpPr/>
                <p:nvPr/>
              </p:nvSpPr>
              <p:spPr>
                <a:xfrm>
                  <a:off x="10341731" y="3371653"/>
                  <a:ext cx="830740" cy="5754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矩形 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41731" y="3371653"/>
                  <a:ext cx="830740" cy="575479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矩形 76"/>
                <p:cNvSpPr/>
                <p:nvPr/>
              </p:nvSpPr>
              <p:spPr>
                <a:xfrm>
                  <a:off x="9513078" y="2303573"/>
                  <a:ext cx="841320" cy="61940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acc>
                              <m:accPr>
                                <m:chr m:val="⃑"/>
                                <m:ctrlP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矩形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3078" y="2303573"/>
                  <a:ext cx="841320" cy="61940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矩形 77"/>
                <p:cNvSpPr/>
                <p:nvPr/>
              </p:nvSpPr>
              <p:spPr>
                <a:xfrm>
                  <a:off x="10035960" y="3238926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矩形 7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5960" y="3238926"/>
                  <a:ext cx="496546" cy="523220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矩形 78"/>
                <p:cNvSpPr/>
                <p:nvPr/>
              </p:nvSpPr>
              <p:spPr>
                <a:xfrm>
                  <a:off x="9428294" y="4260892"/>
                  <a:ext cx="49654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9" name="矩形 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28294" y="4260892"/>
                  <a:ext cx="496546" cy="523220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矩形 79"/>
                <p:cNvSpPr/>
                <p:nvPr/>
              </p:nvSpPr>
              <p:spPr>
                <a:xfrm>
                  <a:off x="8289708" y="5033482"/>
                  <a:ext cx="704937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0" name="矩形 7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9708" y="5033482"/>
                  <a:ext cx="704937" cy="523220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矩形 80"/>
                <p:cNvSpPr/>
                <p:nvPr/>
              </p:nvSpPr>
              <p:spPr>
                <a:xfrm>
                  <a:off x="10175146" y="5044826"/>
                  <a:ext cx="61767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𝑑𝑙</m:t>
                        </m:r>
                      </m:oMath>
                    </m:oMathPara>
                  </a14:m>
                  <a:endParaRPr lang="zh-CN" altLang="en-US" sz="28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矩形 8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5146" y="5044826"/>
                  <a:ext cx="617670" cy="523220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2123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4" grpId="0"/>
      <p:bldP spid="135256" grpId="0" animBg="1"/>
      <p:bldP spid="65" grpId="0"/>
      <p:bldP spid="63" grpId="0"/>
      <p:bldP spid="64" grpId="0"/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41"/>
              <p:cNvSpPr>
                <a:spLocks noChangeArrowheads="1"/>
              </p:cNvSpPr>
              <p:nvPr/>
            </p:nvSpPr>
            <p:spPr bwMode="auto">
              <a:xfrm>
                <a:off x="1828799" y="304800"/>
                <a:ext cx="9647583" cy="13856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2075" tIns="46038" rIns="92075" bIns="46038">
                <a:spAutoFit/>
              </a:bodyPr>
              <a:lstStyle>
                <a:lvl1pPr defTabSz="7620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defTabSz="76200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defTabSz="7620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defTabSz="7620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defTabSz="7620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defTabSz="7620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例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5</a:t>
                </a: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：如图，长直导线过圆电流的中心且垂直圆电流平面，电流强度均为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。</a:t>
                </a:r>
                <a:endParaRPr lang="en-US" altLang="zh-CN" sz="2800" dirty="0">
                  <a:solidFill>
                    <a:srgbClr val="0000FF"/>
                  </a:solidFill>
                  <a:latin typeface="+mn-lt"/>
                  <a:ea typeface="+mn-ea"/>
                </a:endParaRPr>
              </a:p>
              <a:p>
                <a:pPr algn="just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+mn-lt"/>
                    <a:ea typeface="+mn-ea"/>
                  </a:rPr>
                  <a:t>求：相互作用力</a:t>
                </a:r>
              </a:p>
            </p:txBody>
          </p:sp>
        </mc:Choice>
        <mc:Fallback xmlns="">
          <p:sp>
            <p:nvSpPr>
              <p:cNvPr id="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8799" y="304800"/>
                <a:ext cx="9647583" cy="1385637"/>
              </a:xfrm>
              <a:prstGeom prst="rect">
                <a:avLst/>
              </a:prstGeom>
              <a:blipFill>
                <a:blip r:embed="rId3"/>
                <a:stretch>
                  <a:fillRect l="-1263" t="-4405" r="-1263" b="-1145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Box 53"/>
          <p:cNvSpPr txBox="1">
            <a:spLocks noChangeArrowheads="1"/>
          </p:cNvSpPr>
          <p:nvPr/>
        </p:nvSpPr>
        <p:spPr bwMode="auto">
          <a:xfrm>
            <a:off x="1828798" y="1837500"/>
            <a:ext cx="754380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 defTabSz="7620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v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620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620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620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62000">
              <a:spcBef>
                <a:spcPct val="20000"/>
              </a:spcBef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62000" eaLnBrk="0" fontAlgn="base" hangingPunct="0">
              <a:spcBef>
                <a:spcPct val="20000"/>
              </a:spcBef>
              <a:spcAft>
                <a:spcPct val="0"/>
              </a:spcAft>
              <a:buSzPct val="65000"/>
              <a:buChar char="•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解：在电流上任取电流元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(</a:t>
            </a:r>
            <a:r>
              <a:rPr lang="zh-CN" altLang="en-US" sz="2800" dirty="0">
                <a:solidFill>
                  <a:srgbClr val="0000FF"/>
                </a:solidFill>
                <a:latin typeface="+mn-lt"/>
                <a:ea typeface="+mn-ea"/>
              </a:rPr>
              <a:t>在哪个电流上取？</a:t>
            </a:r>
            <a:r>
              <a:rPr lang="en-US" altLang="zh-CN" sz="2800" dirty="0">
                <a:solidFill>
                  <a:srgbClr val="0000FF"/>
                </a:solidFill>
                <a:latin typeface="+mn-lt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25199" y="2789585"/>
                <a:ext cx="2347309" cy="586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acc>
                        <m:accPr>
                          <m:chr m:val="⃑"/>
                          <m:ctrlPr>
                            <a:rPr lang="en-US" altLang="zh-CN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</m:acc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𝐼𝑑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e>
                      </m:acc>
                      <m:r>
                        <a:rPr lang="en-US" altLang="zh-CN" sz="2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⃑"/>
                          <m:ctrlP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99" y="2789585"/>
                <a:ext cx="2347309" cy="5868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4283469" y="3800061"/>
                <a:ext cx="1630767" cy="610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acc>
                            <m:accPr>
                              <m:chr m:val="⃑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469" y="3800061"/>
                <a:ext cx="1630767" cy="6100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3925199" y="4569964"/>
                <a:ext cx="2635978" cy="10509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supHide m:val="on"/>
                              <m:ctrlP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b>
                            <m:sup/>
                            <m:e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𝐼𝑑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acc>
                              <m:r>
                                <a:rPr lang="en-US" altLang="zh-CN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⃑"/>
                                  <m:ctrlP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</m:nary>
                        </m:e>
                      </m:d>
                      <m:r>
                        <a:rPr lang="en-US" altLang="zh-CN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199" y="4569964"/>
                <a:ext cx="2635978" cy="105099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9144001" y="2685416"/>
            <a:ext cx="1786558" cy="2895600"/>
            <a:chOff x="9144001" y="2685416"/>
            <a:chExt cx="1786558" cy="2895600"/>
          </a:xfrm>
        </p:grpSpPr>
        <p:grpSp>
          <p:nvGrpSpPr>
            <p:cNvPr id="71697" name="Group 43"/>
            <p:cNvGrpSpPr>
              <a:grpSpLocks/>
            </p:cNvGrpSpPr>
            <p:nvPr/>
          </p:nvGrpSpPr>
          <p:grpSpPr bwMode="auto">
            <a:xfrm>
              <a:off x="9144001" y="3647658"/>
              <a:ext cx="1435100" cy="381000"/>
              <a:chOff x="2784" y="2928"/>
              <a:chExt cx="904" cy="240"/>
            </a:xfrm>
          </p:grpSpPr>
          <p:sp>
            <p:nvSpPr>
              <p:cNvPr id="71699" name="Oval 44"/>
              <p:cNvSpPr>
                <a:spLocks noChangeArrowheads="1"/>
              </p:cNvSpPr>
              <p:nvPr/>
            </p:nvSpPr>
            <p:spPr bwMode="auto">
              <a:xfrm>
                <a:off x="2784" y="2928"/>
                <a:ext cx="904" cy="232"/>
              </a:xfrm>
              <a:prstGeom prst="ellipse">
                <a:avLst/>
              </a:prstGeom>
              <a:noFill/>
              <a:ln w="38100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v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SzPct val="65000"/>
                  <a:buChar char="•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just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800" dirty="0">
                  <a:solidFill>
                    <a:srgbClr val="3333CC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700" name="Line 45"/>
              <p:cNvSpPr>
                <a:spLocks noChangeShapeType="1"/>
              </p:cNvSpPr>
              <p:nvPr/>
            </p:nvSpPr>
            <p:spPr bwMode="auto">
              <a:xfrm>
                <a:off x="3072" y="316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p:grpSp>
          <p:nvGrpSpPr>
            <p:cNvPr id="5" name="Group 47"/>
            <p:cNvGrpSpPr>
              <a:grpSpLocks/>
            </p:cNvGrpSpPr>
            <p:nvPr/>
          </p:nvGrpSpPr>
          <p:grpSpPr bwMode="auto">
            <a:xfrm>
              <a:off x="9876184" y="2685416"/>
              <a:ext cx="0" cy="2895600"/>
              <a:chOff x="4080" y="1344"/>
              <a:chExt cx="0" cy="1824"/>
            </a:xfrm>
          </p:grpSpPr>
          <p:sp>
            <p:nvSpPr>
              <p:cNvPr id="71692" name="Line 48"/>
              <p:cNvSpPr>
                <a:spLocks noChangeShapeType="1"/>
              </p:cNvSpPr>
              <p:nvPr/>
            </p:nvSpPr>
            <p:spPr bwMode="auto">
              <a:xfrm>
                <a:off x="4080" y="2208"/>
                <a:ext cx="0" cy="96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1693" name="Line 49"/>
              <p:cNvSpPr>
                <a:spLocks noChangeShapeType="1"/>
              </p:cNvSpPr>
              <p:nvPr/>
            </p:nvSpPr>
            <p:spPr bwMode="auto">
              <a:xfrm flipV="1">
                <a:off x="4080" y="2688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stealth" w="med" len="lg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1695" name="Line 51"/>
              <p:cNvSpPr>
                <a:spLocks noChangeShapeType="1"/>
              </p:cNvSpPr>
              <p:nvPr/>
            </p:nvSpPr>
            <p:spPr bwMode="auto">
              <a:xfrm flipV="1">
                <a:off x="4080" y="1344"/>
                <a:ext cx="0" cy="720"/>
              </a:xfrm>
              <a:prstGeom prst="line">
                <a:avLst/>
              </a:prstGeom>
              <a:noFill/>
              <a:ln w="38100">
                <a:solidFill>
                  <a:srgbClr val="0000FF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  <p:sp>
            <p:nvSpPr>
              <p:cNvPr id="71696" name="Line 52"/>
              <p:cNvSpPr>
                <a:spLocks noChangeShapeType="1"/>
              </p:cNvSpPr>
              <p:nvPr/>
            </p:nvSpPr>
            <p:spPr bwMode="auto">
              <a:xfrm flipV="1">
                <a:off x="4080" y="1536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algn="just"/>
                <a:endParaRPr lang="zh-CN" altLang="en-US" sz="2800" dirty="0">
                  <a:latin typeface="+mn-lt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9444464" y="4745338"/>
                  <a:ext cx="4317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4464" y="4745338"/>
                  <a:ext cx="431720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10498839" y="3550596"/>
                  <a:ext cx="431720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8839" y="3550596"/>
                  <a:ext cx="431720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78295295"/>
      </p:ext>
    </p:extLst>
  </p:cSld>
  <p:clrMapOvr>
    <a:masterClrMapping/>
  </p:clrMapOvr>
  <p:transition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21" grpId="0"/>
      <p:bldP spid="22" grpId="0"/>
      <p:bldP spid="25" grpId="0"/>
    </p:bldLst>
  </p:timing>
</p:sld>
</file>

<file path=ppt/theme/theme1.xml><?xml version="1.0" encoding="utf-8"?>
<a:theme xmlns:a="http://schemas.openxmlformats.org/drawingml/2006/main" name="1_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800" dirty="0" smtClean="0">
            <a:solidFill>
              <a:srgbClr val="0000FF"/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主题2" id="{C3AC7DD7-08CD-4528-B442-3C16D95B7B79}" vid="{73EA3633-563A-4D69-8A83-1689627CFE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1508</TotalTime>
  <Words>2255</Words>
  <Application>Microsoft Office PowerPoint</Application>
  <PresentationFormat>宽屏</PresentationFormat>
  <Paragraphs>588</Paragraphs>
  <Slides>44</Slides>
  <Notes>32</Notes>
  <HiddenSlides>0</HiddenSlides>
  <MMClips>1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60" baseType="lpstr">
      <vt:lpstr>等线</vt:lpstr>
      <vt:lpstr>等线 Light</vt:lpstr>
      <vt:lpstr>汉仪颜楷繁</vt:lpstr>
      <vt:lpstr>华文行楷</vt:lpstr>
      <vt:lpstr>楷体</vt:lpstr>
      <vt:lpstr>宋体</vt:lpstr>
      <vt:lpstr>微软雅黑</vt:lpstr>
      <vt:lpstr>Arial</vt:lpstr>
      <vt:lpstr>Cambria Math</vt:lpstr>
      <vt:lpstr>Symbol</vt:lpstr>
      <vt:lpstr>Tahoma</vt:lpstr>
      <vt:lpstr>Times New Roman</vt:lpstr>
      <vt:lpstr>Wingdings</vt:lpstr>
      <vt:lpstr>1_主题2</vt:lpstr>
      <vt:lpstr>Equation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戴占海</dc:creator>
  <cp:lastModifiedBy>戴占海</cp:lastModifiedBy>
  <cp:revision>284</cp:revision>
  <dcterms:created xsi:type="dcterms:W3CDTF">2016-10-12T23:56:00Z</dcterms:created>
  <dcterms:modified xsi:type="dcterms:W3CDTF">2017-07-16T11:53:42Z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